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1" r:id="rId5"/>
    <p:sldId id="262" r:id="rId6"/>
    <p:sldId id="263" r:id="rId7"/>
    <p:sldId id="264" r:id="rId8"/>
    <p:sldId id="265" r:id="rId9"/>
    <p:sldId id="266" r:id="rId10"/>
    <p:sldId id="267" r:id="rId11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38" y="3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19B0F-07D6-491F-824E-185D42D344C2}" type="datetimeFigureOut">
              <a:rPr lang="it-IT" smtClean="0"/>
              <a:t>04/12/2018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12896-74F0-4B2D-8C43-8DEBA8A3ABE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646467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19B0F-07D6-491F-824E-185D42D344C2}" type="datetimeFigureOut">
              <a:rPr lang="it-IT" smtClean="0"/>
              <a:t>04/12/2018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12896-74F0-4B2D-8C43-8DEBA8A3ABE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573701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19B0F-07D6-491F-824E-185D42D344C2}" type="datetimeFigureOut">
              <a:rPr lang="it-IT" smtClean="0"/>
              <a:t>04/12/2018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12896-74F0-4B2D-8C43-8DEBA8A3ABE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245283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19B0F-07D6-491F-824E-185D42D344C2}" type="datetimeFigureOut">
              <a:rPr lang="it-IT" smtClean="0"/>
              <a:t>04/12/2018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12896-74F0-4B2D-8C43-8DEBA8A3ABE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897265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19B0F-07D6-491F-824E-185D42D344C2}" type="datetimeFigureOut">
              <a:rPr lang="it-IT" smtClean="0"/>
              <a:t>04/12/2018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12896-74F0-4B2D-8C43-8DEBA8A3ABE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310657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19B0F-07D6-491F-824E-185D42D344C2}" type="datetimeFigureOut">
              <a:rPr lang="it-IT" smtClean="0"/>
              <a:t>04/12/2018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12896-74F0-4B2D-8C43-8DEBA8A3ABE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320120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19B0F-07D6-491F-824E-185D42D344C2}" type="datetimeFigureOut">
              <a:rPr lang="it-IT" smtClean="0"/>
              <a:t>04/12/2018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12896-74F0-4B2D-8C43-8DEBA8A3ABE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613348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19B0F-07D6-491F-824E-185D42D344C2}" type="datetimeFigureOut">
              <a:rPr lang="it-IT" smtClean="0"/>
              <a:t>04/12/2018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12896-74F0-4B2D-8C43-8DEBA8A3ABE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939249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19B0F-07D6-491F-824E-185D42D344C2}" type="datetimeFigureOut">
              <a:rPr lang="it-IT" smtClean="0"/>
              <a:t>04/12/2018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12896-74F0-4B2D-8C43-8DEBA8A3ABE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306824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19B0F-07D6-491F-824E-185D42D344C2}" type="datetimeFigureOut">
              <a:rPr lang="it-IT" smtClean="0"/>
              <a:t>04/12/2018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12896-74F0-4B2D-8C43-8DEBA8A3ABE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393970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19B0F-07D6-491F-824E-185D42D344C2}" type="datetimeFigureOut">
              <a:rPr lang="it-IT" smtClean="0"/>
              <a:t>04/12/2018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12896-74F0-4B2D-8C43-8DEBA8A3ABE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74173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81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219B0F-07D6-491F-824E-185D42D344C2}" type="datetimeFigureOut">
              <a:rPr lang="it-IT" smtClean="0"/>
              <a:t>04/12/2018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212896-74F0-4B2D-8C43-8DEBA8A3ABE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227734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12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1774825" y="1484314"/>
            <a:ext cx="864235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it-IT" alt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Esplorazione della funzionalità tiroidea: 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it-IT" alt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i dati di laboratorio ed il loro utilizzo clinico</a:t>
            </a:r>
          </a:p>
        </p:txBody>
      </p:sp>
    </p:spTree>
    <p:extLst>
      <p:ext uri="{BB962C8B-B14F-4D97-AF65-F5344CB8AC3E}">
        <p14:creationId xmlns:p14="http://schemas.microsoft.com/office/powerpoint/2010/main" val="4015264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Text Box 2"/>
          <p:cNvSpPr txBox="1">
            <a:spLocks noChangeArrowheads="1"/>
          </p:cNvSpPr>
          <p:nvPr/>
        </p:nvSpPr>
        <p:spPr bwMode="auto">
          <a:xfrm>
            <a:off x="1812925" y="1998664"/>
            <a:ext cx="1887538" cy="396875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it-IT" altLang="it-IT" sz="2000" b="1">
                <a:latin typeface="Comic Sans MS" panose="030F0702030302020204" pitchFamily="66" charset="0"/>
              </a:rPr>
              <a:t>AUMENTATO</a:t>
            </a:r>
          </a:p>
        </p:txBody>
      </p:sp>
      <p:sp>
        <p:nvSpPr>
          <p:cNvPr id="74755" name="Line 3"/>
          <p:cNvSpPr>
            <a:spLocks noChangeShapeType="1"/>
          </p:cNvSpPr>
          <p:nvPr/>
        </p:nvSpPr>
        <p:spPr bwMode="auto">
          <a:xfrm flipH="1">
            <a:off x="3071813" y="981075"/>
            <a:ext cx="2362200" cy="990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74756" name="Rectangle 4"/>
          <p:cNvSpPr>
            <a:spLocks noChangeArrowheads="1"/>
          </p:cNvSpPr>
          <p:nvPr/>
        </p:nvSpPr>
        <p:spPr bwMode="auto">
          <a:xfrm>
            <a:off x="2135188" y="3213100"/>
            <a:ext cx="914400" cy="609600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it-IT" altLang="it-IT" sz="2400">
                <a:latin typeface="Comic Sans MS" panose="030F0702030302020204" pitchFamily="66" charset="0"/>
              </a:rPr>
              <a:t>FT4</a:t>
            </a:r>
          </a:p>
        </p:txBody>
      </p:sp>
      <p:sp>
        <p:nvSpPr>
          <p:cNvPr id="74757" name="Line 5"/>
          <p:cNvSpPr>
            <a:spLocks noChangeShapeType="1"/>
          </p:cNvSpPr>
          <p:nvPr/>
        </p:nvSpPr>
        <p:spPr bwMode="auto">
          <a:xfrm rot="21333430" flipH="1">
            <a:off x="2566988" y="2349500"/>
            <a:ext cx="76200" cy="762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74758" name="Text Box 6"/>
          <p:cNvSpPr txBox="1">
            <a:spLocks noChangeArrowheads="1"/>
          </p:cNvSpPr>
          <p:nvPr/>
        </p:nvSpPr>
        <p:spPr bwMode="auto">
          <a:xfrm>
            <a:off x="1905001" y="4724400"/>
            <a:ext cx="428625" cy="5794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rgbClr val="FF00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</a:t>
            </a:r>
            <a:endParaRPr lang="it-IT" altLang="it-IT" b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74759" name="Text Box 7"/>
          <p:cNvSpPr txBox="1">
            <a:spLocks noChangeArrowheads="1"/>
          </p:cNvSpPr>
          <p:nvPr/>
        </p:nvSpPr>
        <p:spPr bwMode="auto">
          <a:xfrm>
            <a:off x="1912805" y="5876925"/>
            <a:ext cx="1471878" cy="677108"/>
          </a:xfrm>
          <a:prstGeom prst="rect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it-IT" altLang="it-IT" sz="2400">
                <a:latin typeface="Times New Roman" panose="02020603050405020304" pitchFamily="18" charset="0"/>
              </a:rPr>
              <a:t> </a:t>
            </a:r>
            <a:r>
              <a:rPr lang="it-IT" altLang="it-IT" sz="1400" b="1">
                <a:latin typeface="Comic Sans MS" panose="030F0702030302020204" pitchFamily="66" charset="0"/>
              </a:rPr>
              <a:t>Ipotiroidismo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it-IT" altLang="it-IT" sz="1400" b="1">
                <a:latin typeface="Comic Sans MS" panose="030F0702030302020204" pitchFamily="66" charset="0"/>
              </a:rPr>
              <a:t>primario</a:t>
            </a:r>
          </a:p>
        </p:txBody>
      </p:sp>
      <p:sp>
        <p:nvSpPr>
          <p:cNvPr id="74760" name="Line 8"/>
          <p:cNvSpPr>
            <a:spLocks noChangeShapeType="1"/>
          </p:cNvSpPr>
          <p:nvPr/>
        </p:nvSpPr>
        <p:spPr bwMode="auto">
          <a:xfrm flipH="1">
            <a:off x="2209800" y="3886200"/>
            <a:ext cx="30480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74761" name="Line 9"/>
          <p:cNvSpPr>
            <a:spLocks noChangeShapeType="1"/>
          </p:cNvSpPr>
          <p:nvPr/>
        </p:nvSpPr>
        <p:spPr bwMode="auto">
          <a:xfrm>
            <a:off x="2057400" y="5334000"/>
            <a:ext cx="45720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74762" name="Text Box 10"/>
          <p:cNvSpPr txBox="1">
            <a:spLocks noChangeArrowheads="1"/>
          </p:cNvSpPr>
          <p:nvPr/>
        </p:nvSpPr>
        <p:spPr bwMode="auto">
          <a:xfrm>
            <a:off x="3108326" y="4659314"/>
            <a:ext cx="608013" cy="57943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rgbClr val="33CC33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</a:t>
            </a:r>
            <a:endParaRPr lang="it-IT" altLang="it-IT" b="1">
              <a:solidFill>
                <a:srgbClr val="33CC33"/>
              </a:solidFill>
              <a:latin typeface="Times New Roman" panose="02020603050405020304" pitchFamily="18" charset="0"/>
            </a:endParaRPr>
          </a:p>
        </p:txBody>
      </p:sp>
      <p:sp>
        <p:nvSpPr>
          <p:cNvPr id="74763" name="Line 11"/>
          <p:cNvSpPr>
            <a:spLocks noChangeShapeType="1"/>
          </p:cNvSpPr>
          <p:nvPr/>
        </p:nvSpPr>
        <p:spPr bwMode="auto">
          <a:xfrm flipH="1">
            <a:off x="2711450" y="5229225"/>
            <a:ext cx="685800" cy="76200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74764" name="Line 12"/>
          <p:cNvSpPr>
            <a:spLocks noChangeShapeType="1"/>
          </p:cNvSpPr>
          <p:nvPr/>
        </p:nvSpPr>
        <p:spPr bwMode="auto">
          <a:xfrm>
            <a:off x="2743200" y="3886200"/>
            <a:ext cx="53340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74765" name="Text Box 13"/>
          <p:cNvSpPr txBox="1">
            <a:spLocks noChangeArrowheads="1"/>
          </p:cNvSpPr>
          <p:nvPr/>
        </p:nvSpPr>
        <p:spPr bwMode="auto">
          <a:xfrm>
            <a:off x="4175125" y="4659314"/>
            <a:ext cx="433132" cy="5847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rgbClr val="FF00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</a:t>
            </a:r>
            <a:endParaRPr lang="it-IT" altLang="it-IT" b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74766" name="Line 14"/>
          <p:cNvSpPr>
            <a:spLocks noChangeShapeType="1"/>
          </p:cNvSpPr>
          <p:nvPr/>
        </p:nvSpPr>
        <p:spPr bwMode="auto">
          <a:xfrm>
            <a:off x="3200400" y="3733800"/>
            <a:ext cx="990600" cy="762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74767" name="Text Box 15"/>
          <p:cNvSpPr txBox="1">
            <a:spLocks noChangeArrowheads="1"/>
          </p:cNvSpPr>
          <p:nvPr/>
        </p:nvSpPr>
        <p:spPr bwMode="auto">
          <a:xfrm>
            <a:off x="3781592" y="5300663"/>
            <a:ext cx="2395207" cy="523220"/>
          </a:xfrm>
          <a:prstGeom prst="rect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it-IT" altLang="it-IT" sz="1400" b="1">
                <a:latin typeface="Comic Sans MS" panose="030F0702030302020204" pitchFamily="66" charset="0"/>
              </a:rPr>
              <a:t>Ipertiroidismo secondario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it-IT" altLang="it-IT" sz="1400" b="1">
                <a:latin typeface="Comic Sans MS" panose="030F0702030302020204" pitchFamily="66" charset="0"/>
              </a:rPr>
              <a:t>resistenza</a:t>
            </a:r>
          </a:p>
        </p:txBody>
      </p:sp>
      <p:sp>
        <p:nvSpPr>
          <p:cNvPr id="74768" name="Line 16"/>
          <p:cNvSpPr>
            <a:spLocks noChangeShapeType="1"/>
          </p:cNvSpPr>
          <p:nvPr/>
        </p:nvSpPr>
        <p:spPr bwMode="auto">
          <a:xfrm>
            <a:off x="4648200" y="4953000"/>
            <a:ext cx="30480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74769" name="Text Box 17"/>
          <p:cNvSpPr txBox="1">
            <a:spLocks noChangeArrowheads="1"/>
          </p:cNvSpPr>
          <p:nvPr/>
        </p:nvSpPr>
        <p:spPr bwMode="auto">
          <a:xfrm>
            <a:off x="7848600" y="1981201"/>
            <a:ext cx="2209800" cy="396875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it-IT" altLang="it-IT" sz="2000" b="1">
                <a:latin typeface="Comic Sans MS" panose="030F0702030302020204" pitchFamily="66" charset="0"/>
              </a:rPr>
              <a:t>DIMINUITO</a:t>
            </a:r>
          </a:p>
        </p:txBody>
      </p:sp>
      <p:sp>
        <p:nvSpPr>
          <p:cNvPr id="74770" name="Line 18"/>
          <p:cNvSpPr>
            <a:spLocks noChangeShapeType="1"/>
          </p:cNvSpPr>
          <p:nvPr/>
        </p:nvSpPr>
        <p:spPr bwMode="auto">
          <a:xfrm>
            <a:off x="6705600" y="990600"/>
            <a:ext cx="1676400" cy="914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74771" name="Rectangle 19"/>
          <p:cNvSpPr>
            <a:spLocks noChangeArrowheads="1"/>
          </p:cNvSpPr>
          <p:nvPr/>
        </p:nvSpPr>
        <p:spPr bwMode="auto">
          <a:xfrm>
            <a:off x="8305800" y="3276600"/>
            <a:ext cx="914400" cy="609600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it-IT" altLang="it-IT" sz="2400">
                <a:latin typeface="Comic Sans MS" panose="030F0702030302020204" pitchFamily="66" charset="0"/>
              </a:rPr>
              <a:t>FT4</a:t>
            </a:r>
          </a:p>
        </p:txBody>
      </p:sp>
      <p:sp>
        <p:nvSpPr>
          <p:cNvPr id="74772" name="Line 20"/>
          <p:cNvSpPr>
            <a:spLocks noChangeShapeType="1"/>
          </p:cNvSpPr>
          <p:nvPr/>
        </p:nvSpPr>
        <p:spPr bwMode="auto">
          <a:xfrm>
            <a:off x="8763000" y="2362200"/>
            <a:ext cx="0" cy="762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74773" name="Text Box 21"/>
          <p:cNvSpPr txBox="1">
            <a:spLocks noChangeArrowheads="1"/>
          </p:cNvSpPr>
          <p:nvPr/>
        </p:nvSpPr>
        <p:spPr bwMode="auto">
          <a:xfrm>
            <a:off x="9585325" y="4430714"/>
            <a:ext cx="433132" cy="5847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rgbClr val="FF00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</a:t>
            </a:r>
          </a:p>
        </p:txBody>
      </p:sp>
      <p:sp>
        <p:nvSpPr>
          <p:cNvPr id="13334" name="Text Box 22"/>
          <p:cNvSpPr txBox="1">
            <a:spLocks noChangeArrowheads="1"/>
          </p:cNvSpPr>
          <p:nvPr/>
        </p:nvSpPr>
        <p:spPr bwMode="auto">
          <a:xfrm>
            <a:off x="8823325" y="545147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it-IT" sz="2400">
              <a:latin typeface="Times New Roman" panose="02020603050405020304" pitchFamily="18" charset="0"/>
            </a:endParaRPr>
          </a:p>
        </p:txBody>
      </p:sp>
      <p:sp>
        <p:nvSpPr>
          <p:cNvPr id="74775" name="Text Box 23"/>
          <p:cNvSpPr txBox="1">
            <a:spLocks noChangeArrowheads="1"/>
          </p:cNvSpPr>
          <p:nvPr/>
        </p:nvSpPr>
        <p:spPr bwMode="auto">
          <a:xfrm>
            <a:off x="8832640" y="5791200"/>
            <a:ext cx="1487908" cy="523220"/>
          </a:xfrm>
          <a:prstGeom prst="rect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it-IT" altLang="it-IT" sz="1400" b="1">
                <a:latin typeface="Comic Sans MS" panose="030F0702030302020204" pitchFamily="66" charset="0"/>
              </a:rPr>
              <a:t>Ipertiroidismo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it-IT" altLang="it-IT" sz="1400" b="1">
                <a:latin typeface="Comic Sans MS" panose="030F0702030302020204" pitchFamily="66" charset="0"/>
              </a:rPr>
              <a:t>primario</a:t>
            </a:r>
          </a:p>
        </p:txBody>
      </p:sp>
      <p:sp>
        <p:nvSpPr>
          <p:cNvPr id="13336" name="Text Box 24"/>
          <p:cNvSpPr txBox="1">
            <a:spLocks noChangeArrowheads="1"/>
          </p:cNvSpPr>
          <p:nvPr/>
        </p:nvSpPr>
        <p:spPr bwMode="auto">
          <a:xfrm>
            <a:off x="8594725" y="446087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it-IT" sz="2400">
              <a:latin typeface="Times New Roman" panose="02020603050405020304" pitchFamily="18" charset="0"/>
            </a:endParaRPr>
          </a:p>
        </p:txBody>
      </p:sp>
      <p:sp>
        <p:nvSpPr>
          <p:cNvPr id="13337" name="Text Box 25"/>
          <p:cNvSpPr txBox="1">
            <a:spLocks noChangeArrowheads="1"/>
          </p:cNvSpPr>
          <p:nvPr/>
        </p:nvSpPr>
        <p:spPr bwMode="auto">
          <a:xfrm>
            <a:off x="8366125" y="446087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it-IT" sz="2400">
              <a:latin typeface="Times New Roman" panose="02020603050405020304" pitchFamily="18" charset="0"/>
            </a:endParaRPr>
          </a:p>
        </p:txBody>
      </p:sp>
      <p:sp>
        <p:nvSpPr>
          <p:cNvPr id="74778" name="Text Box 26"/>
          <p:cNvSpPr txBox="1">
            <a:spLocks noChangeArrowheads="1"/>
          </p:cNvSpPr>
          <p:nvPr/>
        </p:nvSpPr>
        <p:spPr bwMode="auto">
          <a:xfrm>
            <a:off x="8442326" y="4354514"/>
            <a:ext cx="608013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47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rgbClr val="33CC33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</a:t>
            </a:r>
            <a:endParaRPr lang="it-IT" altLang="it-IT" b="1">
              <a:solidFill>
                <a:srgbClr val="33CC33"/>
              </a:solidFill>
              <a:latin typeface="Times New Roman" panose="02020603050405020304" pitchFamily="18" charset="0"/>
            </a:endParaRPr>
          </a:p>
        </p:txBody>
      </p:sp>
      <p:sp>
        <p:nvSpPr>
          <p:cNvPr id="74779" name="Line 27"/>
          <p:cNvSpPr>
            <a:spLocks noChangeShapeType="1"/>
          </p:cNvSpPr>
          <p:nvPr/>
        </p:nvSpPr>
        <p:spPr bwMode="auto">
          <a:xfrm>
            <a:off x="9296400" y="3962400"/>
            <a:ext cx="38100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74780" name="Line 28"/>
          <p:cNvSpPr>
            <a:spLocks noChangeShapeType="1"/>
          </p:cNvSpPr>
          <p:nvPr/>
        </p:nvSpPr>
        <p:spPr bwMode="auto">
          <a:xfrm>
            <a:off x="8686800" y="38862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74781" name="Line 29"/>
          <p:cNvSpPr>
            <a:spLocks noChangeShapeType="1"/>
          </p:cNvSpPr>
          <p:nvPr/>
        </p:nvSpPr>
        <p:spPr bwMode="auto">
          <a:xfrm>
            <a:off x="8763000" y="4953000"/>
            <a:ext cx="381000" cy="91440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74782" name="Line 30"/>
          <p:cNvSpPr>
            <a:spLocks noChangeShapeType="1"/>
          </p:cNvSpPr>
          <p:nvPr/>
        </p:nvSpPr>
        <p:spPr bwMode="auto">
          <a:xfrm>
            <a:off x="9753600" y="5029200"/>
            <a:ext cx="0" cy="838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74783" name="Text Box 31"/>
          <p:cNvSpPr txBox="1">
            <a:spLocks noChangeArrowheads="1"/>
          </p:cNvSpPr>
          <p:nvPr/>
        </p:nvSpPr>
        <p:spPr bwMode="auto">
          <a:xfrm>
            <a:off x="6918325" y="4278314"/>
            <a:ext cx="433132" cy="5847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rgbClr val="FF00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</a:t>
            </a:r>
            <a:endParaRPr lang="it-IT" altLang="it-IT" b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74784" name="Line 32"/>
          <p:cNvSpPr>
            <a:spLocks noChangeShapeType="1"/>
          </p:cNvSpPr>
          <p:nvPr/>
        </p:nvSpPr>
        <p:spPr bwMode="auto">
          <a:xfrm flipH="1">
            <a:off x="7467600" y="3962400"/>
            <a:ext cx="83820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74785" name="Text Box 33"/>
          <p:cNvSpPr txBox="1">
            <a:spLocks noChangeArrowheads="1"/>
          </p:cNvSpPr>
          <p:nvPr/>
        </p:nvSpPr>
        <p:spPr bwMode="auto">
          <a:xfrm>
            <a:off x="6191250" y="5661025"/>
            <a:ext cx="2281238" cy="304800"/>
          </a:xfrm>
          <a:prstGeom prst="rect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1400" b="1">
                <a:latin typeface="Comic Sans MS" panose="030F0702030302020204" pitchFamily="66" charset="0"/>
              </a:rPr>
              <a:t>Ipotiroidismo secondario</a:t>
            </a:r>
          </a:p>
        </p:txBody>
      </p:sp>
      <p:sp>
        <p:nvSpPr>
          <p:cNvPr id="74786" name="Line 34"/>
          <p:cNvSpPr>
            <a:spLocks noChangeShapeType="1"/>
          </p:cNvSpPr>
          <p:nvPr/>
        </p:nvSpPr>
        <p:spPr bwMode="auto">
          <a:xfrm>
            <a:off x="7086600" y="4876800"/>
            <a:ext cx="0" cy="914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74787" name="Text Box 35"/>
          <p:cNvSpPr txBox="1">
            <a:spLocks noChangeArrowheads="1"/>
          </p:cNvSpPr>
          <p:nvPr/>
        </p:nvSpPr>
        <p:spPr bwMode="auto">
          <a:xfrm>
            <a:off x="5105400" y="1981201"/>
            <a:ext cx="1981200" cy="396875"/>
          </a:xfrm>
          <a:prstGeom prst="rect">
            <a:avLst/>
          </a:prstGeom>
          <a:solidFill>
            <a:srgbClr val="33CC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it-IT" altLang="it-IT" sz="2000" b="1">
                <a:latin typeface="Comic Sans MS" panose="030F0702030302020204" pitchFamily="66" charset="0"/>
              </a:rPr>
              <a:t>NORMALE</a:t>
            </a:r>
          </a:p>
        </p:txBody>
      </p:sp>
      <p:sp>
        <p:nvSpPr>
          <p:cNvPr id="74788" name="Line 36"/>
          <p:cNvSpPr>
            <a:spLocks noChangeShapeType="1"/>
          </p:cNvSpPr>
          <p:nvPr/>
        </p:nvSpPr>
        <p:spPr bwMode="auto">
          <a:xfrm>
            <a:off x="6172200" y="1295400"/>
            <a:ext cx="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74789" name="Text Box 37"/>
          <p:cNvSpPr txBox="1">
            <a:spLocks noChangeArrowheads="1"/>
          </p:cNvSpPr>
          <p:nvPr/>
        </p:nvSpPr>
        <p:spPr bwMode="auto">
          <a:xfrm>
            <a:off x="5159375" y="3101975"/>
            <a:ext cx="1784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CC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 b="1">
                <a:latin typeface="Comic Sans MS" panose="030F0702030302020204" pitchFamily="66" charset="0"/>
              </a:rPr>
              <a:t>NULLA</a:t>
            </a:r>
          </a:p>
        </p:txBody>
      </p:sp>
      <p:sp>
        <p:nvSpPr>
          <p:cNvPr id="74790" name="Line 38"/>
          <p:cNvSpPr>
            <a:spLocks noChangeShapeType="1"/>
          </p:cNvSpPr>
          <p:nvPr/>
        </p:nvSpPr>
        <p:spPr bwMode="auto">
          <a:xfrm>
            <a:off x="6149975" y="2492375"/>
            <a:ext cx="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74791" name="WordArt 39"/>
          <p:cNvSpPr>
            <a:spLocks noChangeArrowheads="1" noChangeShapeType="1" noTextEdit="1"/>
          </p:cNvSpPr>
          <p:nvPr/>
        </p:nvSpPr>
        <p:spPr bwMode="auto">
          <a:xfrm>
            <a:off x="5735638" y="620714"/>
            <a:ext cx="576262" cy="5048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t-IT" sz="3600" kern="1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 panose="020B0806030902050204" pitchFamily="34" charset="0"/>
              </a:rPr>
              <a:t>TSH</a:t>
            </a:r>
          </a:p>
        </p:txBody>
      </p:sp>
      <p:pic>
        <p:nvPicPr>
          <p:cNvPr id="13352" name="Picture 40" descr="diag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48750" y="260350"/>
            <a:ext cx="1314450" cy="131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53" name="Picture 41" descr="fonend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4825" y="260350"/>
            <a:ext cx="1238250" cy="1238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54" name="Text Box 42"/>
          <p:cNvSpPr txBox="1">
            <a:spLocks noChangeArrowheads="1"/>
          </p:cNvSpPr>
          <p:nvPr/>
        </p:nvSpPr>
        <p:spPr bwMode="auto">
          <a:xfrm>
            <a:off x="3216275" y="-26988"/>
            <a:ext cx="5614988" cy="4572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2400" b="1" dirty="0">
                <a:solidFill>
                  <a:srgbClr val="0070C0"/>
                </a:solidFill>
                <a:latin typeface="Comic Sans MS" panose="030F0702030302020204" pitchFamily="66" charset="0"/>
              </a:rPr>
              <a:t>Sospetto patologia funzionale tiroide</a:t>
            </a:r>
          </a:p>
        </p:txBody>
      </p:sp>
    </p:spTree>
    <p:extLst>
      <p:ext uri="{BB962C8B-B14F-4D97-AF65-F5344CB8AC3E}">
        <p14:creationId xmlns:p14="http://schemas.microsoft.com/office/powerpoint/2010/main" val="29080953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4" grpId="0" animBg="1"/>
      <p:bldP spid="74756" grpId="0" animBg="1"/>
      <p:bldP spid="74758" grpId="0" animBg="1"/>
      <p:bldP spid="74759" grpId="0" animBg="1"/>
      <p:bldP spid="74762" grpId="0" animBg="1"/>
      <p:bldP spid="74765" grpId="0" animBg="1"/>
      <p:bldP spid="74767" grpId="0" animBg="1"/>
      <p:bldP spid="74769" grpId="0" animBg="1"/>
      <p:bldP spid="74771" grpId="0" animBg="1"/>
      <p:bldP spid="74773" grpId="0" animBg="1"/>
      <p:bldP spid="74775" grpId="0" animBg="1"/>
      <p:bldP spid="74778" grpId="0"/>
      <p:bldP spid="74783" grpId="0" animBg="1"/>
      <p:bldP spid="74785" grpId="0" animBg="1"/>
      <p:bldP spid="74787" grpId="0" animBg="1"/>
      <p:bldP spid="7478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thyroi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1" y="1412876"/>
            <a:ext cx="4062413" cy="304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2566988" y="4972050"/>
            <a:ext cx="7142162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it-IT" sz="2400" b="1">
                <a:latin typeface="Comic Sans MS" panose="030F0702030302020204" pitchFamily="66" charset="0"/>
              </a:rPr>
              <a:t>E’ costituita da</a:t>
            </a:r>
            <a:r>
              <a:rPr lang="en-US" altLang="it-IT" sz="2400">
                <a:latin typeface="Comic Sans MS" panose="030F0702030302020204" pitchFamily="66" charset="0"/>
              </a:rPr>
              <a:t> </a:t>
            </a:r>
            <a:r>
              <a:rPr lang="en-US" altLang="it-IT" sz="2400" b="1">
                <a:latin typeface="Comic Sans MS" panose="030F0702030302020204" pitchFamily="66" charset="0"/>
              </a:rPr>
              <a:t>due lobi congiunti da un istmo </a:t>
            </a:r>
          </a:p>
          <a:p>
            <a:pPr algn="ctr">
              <a:spcBef>
                <a:spcPct val="0"/>
              </a:spcBef>
            </a:pPr>
            <a:endParaRPr lang="en-US" altLang="it-IT" sz="2400" b="1">
              <a:latin typeface="Comic Sans MS" panose="030F0702030302020204" pitchFamily="66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it-IT" sz="2400" b="1">
                <a:latin typeface="Comic Sans MS" panose="030F0702030302020204" pitchFamily="66" charset="0"/>
              </a:rPr>
              <a:t>E’ situata anteriormente e caudalmente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it-IT" sz="2400" b="1">
                <a:latin typeface="Comic Sans MS" panose="030F0702030302020204" pitchFamily="66" charset="0"/>
              </a:rPr>
              <a:t>rispetto alle cartilagini del laringe </a:t>
            </a:r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1992313" y="260350"/>
            <a:ext cx="8424862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it-IT" alt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LA TIROIDE: dove si trova</a:t>
            </a:r>
          </a:p>
        </p:txBody>
      </p:sp>
    </p:spTree>
    <p:extLst>
      <p:ext uri="{BB962C8B-B14F-4D97-AF65-F5344CB8AC3E}">
        <p14:creationId xmlns:p14="http://schemas.microsoft.com/office/powerpoint/2010/main" val="385547098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follicl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4826" y="1160464"/>
            <a:ext cx="4537075" cy="2268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 descr="follicolo schem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3750" y="3716338"/>
            <a:ext cx="2141538" cy="295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5540" name="Text Box 4"/>
          <p:cNvSpPr txBox="1">
            <a:spLocks noChangeArrowheads="1"/>
          </p:cNvSpPr>
          <p:nvPr/>
        </p:nvSpPr>
        <p:spPr bwMode="auto">
          <a:xfrm>
            <a:off x="4960939" y="4221163"/>
            <a:ext cx="27908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1800">
                <a:latin typeface="Comic Sans MS" panose="030F0702030302020204" pitchFamily="66" charset="0"/>
              </a:rPr>
              <a:t>Cellule follicolari</a:t>
            </a:r>
          </a:p>
        </p:txBody>
      </p:sp>
      <p:sp>
        <p:nvSpPr>
          <p:cNvPr id="65541" name="Text Box 5"/>
          <p:cNvSpPr txBox="1">
            <a:spLocks noChangeArrowheads="1"/>
          </p:cNvSpPr>
          <p:nvPr/>
        </p:nvSpPr>
        <p:spPr bwMode="auto">
          <a:xfrm>
            <a:off x="4872039" y="4862513"/>
            <a:ext cx="101123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1800">
                <a:latin typeface="Comic Sans MS" panose="030F0702030302020204" pitchFamily="66" charset="0"/>
              </a:rPr>
              <a:t>Colloide</a:t>
            </a:r>
          </a:p>
        </p:txBody>
      </p:sp>
      <p:sp>
        <p:nvSpPr>
          <p:cNvPr id="65542" name="Text Box 6"/>
          <p:cNvSpPr txBox="1">
            <a:spLocks noChangeArrowheads="1"/>
          </p:cNvSpPr>
          <p:nvPr/>
        </p:nvSpPr>
        <p:spPr bwMode="auto">
          <a:xfrm>
            <a:off x="4943475" y="6157913"/>
            <a:ext cx="242728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1800">
                <a:latin typeface="Comic Sans MS" panose="030F0702030302020204" pitchFamily="66" charset="0"/>
              </a:rPr>
              <a:t>Cellule parafollicolari</a:t>
            </a:r>
          </a:p>
        </p:txBody>
      </p:sp>
      <p:sp>
        <p:nvSpPr>
          <p:cNvPr id="4103" name="Text Box 7"/>
          <p:cNvSpPr txBox="1">
            <a:spLocks noChangeArrowheads="1"/>
          </p:cNvSpPr>
          <p:nvPr/>
        </p:nvSpPr>
        <p:spPr bwMode="auto">
          <a:xfrm>
            <a:off x="1847851" y="188914"/>
            <a:ext cx="8424863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it-IT" alt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LA TIROIDE: come è fatta</a:t>
            </a:r>
          </a:p>
        </p:txBody>
      </p:sp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6816725" y="1341439"/>
            <a:ext cx="360045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it-IT" altLang="it-IT" sz="2400" b="1">
                <a:latin typeface="Comic Sans MS" panose="030F0702030302020204" pitchFamily="66" charset="0"/>
              </a:rPr>
              <a:t>Il follicolo tiroideo è la sua unità funzionale</a:t>
            </a:r>
          </a:p>
        </p:txBody>
      </p:sp>
      <p:sp>
        <p:nvSpPr>
          <p:cNvPr id="65545" name="AutoShape 9"/>
          <p:cNvSpPr>
            <a:spLocks noChangeArrowheads="1"/>
          </p:cNvSpPr>
          <p:nvPr/>
        </p:nvSpPr>
        <p:spPr bwMode="auto">
          <a:xfrm>
            <a:off x="6384925" y="2205038"/>
            <a:ext cx="3887788" cy="144462"/>
          </a:xfrm>
          <a:prstGeom prst="leftArrow">
            <a:avLst>
              <a:gd name="adj1" fmla="val 50000"/>
              <a:gd name="adj2" fmla="val 672805"/>
            </a:avLst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it-IT" altLang="it-IT" sz="1800">
              <a:latin typeface="Comic Sans MS" panose="030F0702030302020204" pitchFamily="66" charset="0"/>
            </a:endParaRPr>
          </a:p>
        </p:txBody>
      </p:sp>
      <p:sp>
        <p:nvSpPr>
          <p:cNvPr id="65546" name="Text Box 10"/>
          <p:cNvSpPr txBox="1">
            <a:spLocks noChangeArrowheads="1"/>
          </p:cNvSpPr>
          <p:nvPr/>
        </p:nvSpPr>
        <p:spPr bwMode="auto">
          <a:xfrm>
            <a:off x="5519739" y="3644900"/>
            <a:ext cx="32400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 b="1">
                <a:latin typeface="Comic Sans MS" panose="030F0702030302020204" pitchFamily="66" charset="0"/>
              </a:rPr>
              <a:t>E’ costituito da:</a:t>
            </a:r>
          </a:p>
        </p:txBody>
      </p:sp>
      <p:sp>
        <p:nvSpPr>
          <p:cNvPr id="65547" name="AutoShape 11"/>
          <p:cNvSpPr>
            <a:spLocks noChangeArrowheads="1"/>
          </p:cNvSpPr>
          <p:nvPr/>
        </p:nvSpPr>
        <p:spPr bwMode="auto">
          <a:xfrm>
            <a:off x="3863976" y="4365626"/>
            <a:ext cx="1152525" cy="73025"/>
          </a:xfrm>
          <a:prstGeom prst="leftArrow">
            <a:avLst>
              <a:gd name="adj1" fmla="val 50000"/>
              <a:gd name="adj2" fmla="val 394565"/>
            </a:avLst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it-IT" altLang="it-IT" sz="1800">
              <a:latin typeface="Comic Sans MS" panose="030F0702030302020204" pitchFamily="66" charset="0"/>
            </a:endParaRPr>
          </a:p>
        </p:txBody>
      </p:sp>
      <p:sp>
        <p:nvSpPr>
          <p:cNvPr id="65548" name="AutoShape 12"/>
          <p:cNvSpPr>
            <a:spLocks noChangeArrowheads="1"/>
          </p:cNvSpPr>
          <p:nvPr/>
        </p:nvSpPr>
        <p:spPr bwMode="auto">
          <a:xfrm rot="915307">
            <a:off x="3071814" y="4724400"/>
            <a:ext cx="1800225" cy="71438"/>
          </a:xfrm>
          <a:prstGeom prst="leftArrow">
            <a:avLst>
              <a:gd name="adj1" fmla="val 50000"/>
              <a:gd name="adj2" fmla="val 629996"/>
            </a:avLst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it-IT" altLang="it-IT" sz="1800">
              <a:latin typeface="Comic Sans MS" panose="030F0702030302020204" pitchFamily="66" charset="0"/>
            </a:endParaRPr>
          </a:p>
        </p:txBody>
      </p:sp>
      <p:sp>
        <p:nvSpPr>
          <p:cNvPr id="65549" name="Text Box 13"/>
          <p:cNvSpPr txBox="1">
            <a:spLocks noChangeArrowheads="1"/>
          </p:cNvSpPr>
          <p:nvPr/>
        </p:nvSpPr>
        <p:spPr bwMode="auto">
          <a:xfrm>
            <a:off x="5519739" y="5419725"/>
            <a:ext cx="32400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 b="1">
                <a:latin typeface="Comic Sans MS" panose="030F0702030302020204" pitchFamily="66" charset="0"/>
              </a:rPr>
              <a:t>Ci sono poi:</a:t>
            </a:r>
          </a:p>
        </p:txBody>
      </p:sp>
      <p:sp>
        <p:nvSpPr>
          <p:cNvPr id="65550" name="AutoShape 14"/>
          <p:cNvSpPr>
            <a:spLocks noChangeArrowheads="1"/>
          </p:cNvSpPr>
          <p:nvPr/>
        </p:nvSpPr>
        <p:spPr bwMode="auto">
          <a:xfrm rot="1974315">
            <a:off x="3576638" y="5949950"/>
            <a:ext cx="1439862" cy="71438"/>
          </a:xfrm>
          <a:prstGeom prst="leftArrow">
            <a:avLst>
              <a:gd name="adj1" fmla="val 50000"/>
              <a:gd name="adj2" fmla="val 503885"/>
            </a:avLst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it-IT" altLang="it-IT" sz="180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249789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55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55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55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55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55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55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55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55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55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55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55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55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655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655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40" grpId="0"/>
      <p:bldP spid="65541" grpId="0"/>
      <p:bldP spid="65542" grpId="0"/>
      <p:bldP spid="65545" grpId="0" animBg="1"/>
      <p:bldP spid="65546" grpId="0"/>
      <p:bldP spid="65547" grpId="0" animBg="1"/>
      <p:bldP spid="65548" grpId="0" animBg="1"/>
      <p:bldP spid="65549" grpId="0"/>
      <p:bldP spid="6555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regolazione tiroid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1" y="2133600"/>
            <a:ext cx="3160713" cy="358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2351089" y="212725"/>
            <a:ext cx="726673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b="1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Regolazione della funzione t</a:t>
            </a:r>
            <a:r>
              <a:rPr lang="it-IT" altLang="it-IT" b="1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iroidea</a:t>
            </a:r>
            <a:endParaRPr lang="it-IT" altLang="it-IT" b="1" dirty="0">
              <a:solidFill>
                <a:srgbClr val="0070C0"/>
              </a:solidFill>
              <a:latin typeface="Comic Sans MS" panose="030F0702030302020204" pitchFamily="66" charset="0"/>
            </a:endParaRPr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3713584" y="2276476"/>
            <a:ext cx="1158455" cy="33855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it-IT" altLang="it-IT" sz="1600" dirty="0">
                <a:latin typeface="Comic Sans MS" panose="030F0702030302020204" pitchFamily="66" charset="0"/>
              </a:rPr>
              <a:t>Ipotalamo</a:t>
            </a:r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3360738" y="3206751"/>
            <a:ext cx="1439862" cy="3667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it-IT" altLang="it-IT" sz="1800" dirty="0">
                <a:latin typeface="Comic Sans MS" panose="030F0702030302020204" pitchFamily="66" charset="0"/>
              </a:rPr>
              <a:t>Ipofisi</a:t>
            </a:r>
          </a:p>
        </p:txBody>
      </p:sp>
      <p:grpSp>
        <p:nvGrpSpPr>
          <p:cNvPr id="68614" name="Group 6"/>
          <p:cNvGrpSpPr>
            <a:grpSpLocks/>
          </p:cNvGrpSpPr>
          <p:nvPr/>
        </p:nvGrpSpPr>
        <p:grpSpPr bwMode="auto">
          <a:xfrm>
            <a:off x="7032625" y="1219201"/>
            <a:ext cx="3454400" cy="5299075"/>
            <a:chOff x="3470" y="768"/>
            <a:chExt cx="2176" cy="3338"/>
          </a:xfrm>
        </p:grpSpPr>
        <p:pic>
          <p:nvPicPr>
            <p:cNvPr id="7175" name="Picture 7" descr="control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96" y="768"/>
              <a:ext cx="1950" cy="3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176" name="Text Box 8"/>
            <p:cNvSpPr txBox="1">
              <a:spLocks noChangeArrowheads="1"/>
            </p:cNvSpPr>
            <p:nvPr/>
          </p:nvSpPr>
          <p:spPr bwMode="auto">
            <a:xfrm>
              <a:off x="3470" y="1389"/>
              <a:ext cx="907" cy="23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it-IT" altLang="it-IT" sz="1800">
                  <a:latin typeface="Comic Sans MS" panose="030F0702030302020204" pitchFamily="66" charset="0"/>
                </a:rPr>
                <a:t>Ipotalamo</a:t>
              </a:r>
            </a:p>
          </p:txBody>
        </p:sp>
        <p:sp>
          <p:nvSpPr>
            <p:cNvPr id="7177" name="Text Box 9"/>
            <p:cNvSpPr txBox="1">
              <a:spLocks noChangeArrowheads="1"/>
            </p:cNvSpPr>
            <p:nvPr/>
          </p:nvSpPr>
          <p:spPr bwMode="auto">
            <a:xfrm>
              <a:off x="3561" y="2024"/>
              <a:ext cx="907" cy="23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it-IT" altLang="it-IT" sz="1800">
                  <a:latin typeface="Comic Sans MS" panose="030F0702030302020204" pitchFamily="66" charset="0"/>
                </a:rPr>
                <a:t>Ipofisi</a:t>
              </a:r>
            </a:p>
          </p:txBody>
        </p:sp>
        <p:sp>
          <p:nvSpPr>
            <p:cNvPr id="7178" name="Text Box 10"/>
            <p:cNvSpPr txBox="1">
              <a:spLocks noChangeArrowheads="1"/>
            </p:cNvSpPr>
            <p:nvPr/>
          </p:nvSpPr>
          <p:spPr bwMode="auto">
            <a:xfrm>
              <a:off x="3470" y="2927"/>
              <a:ext cx="907" cy="23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it-IT" altLang="it-IT" sz="1800">
                  <a:latin typeface="Comic Sans MS" panose="030F0702030302020204" pitchFamily="66" charset="0"/>
                </a:rPr>
                <a:t>Tiroide</a:t>
              </a:r>
            </a:p>
          </p:txBody>
        </p:sp>
        <p:sp>
          <p:nvSpPr>
            <p:cNvPr id="7179" name="Text Box 11"/>
            <p:cNvSpPr txBox="1">
              <a:spLocks noChangeArrowheads="1"/>
            </p:cNvSpPr>
            <p:nvPr/>
          </p:nvSpPr>
          <p:spPr bwMode="auto">
            <a:xfrm>
              <a:off x="4286" y="3702"/>
              <a:ext cx="907" cy="40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it-IT" altLang="it-IT" sz="1800">
                  <a:latin typeface="Comic Sans MS" panose="030F0702030302020204" pitchFamily="66" charset="0"/>
                </a:rPr>
                <a:t>Azioni biologiche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71115130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86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86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thyroid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2057401"/>
            <a:ext cx="2152650" cy="4354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5241925" y="225107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it-IT" sz="2400">
              <a:latin typeface="Times New Roman" panose="02020603050405020304" pitchFamily="18" charset="0"/>
            </a:endParaRPr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2209800" y="188913"/>
            <a:ext cx="7772400" cy="1143000"/>
          </a:xfrm>
          <a:extLst>
            <a:ext uri="{909E8E84-426E-40DD-AFC4-6F175D3DCCD1}">
              <a14:hiddenFill xmlns:a14="http://schemas.microsoft.com/office/drawing/2010/main">
                <a:solidFill>
                  <a:srgbClr val="CCFF33"/>
                </a:solidFill>
              </a14:hiddenFill>
            </a:ext>
          </a:extLst>
        </p:spPr>
        <p:txBody>
          <a:bodyPr/>
          <a:lstStyle/>
          <a:p>
            <a:r>
              <a:rPr lang="it-IT" altLang="it-IT" sz="3200" b="1" dirty="0">
                <a:solidFill>
                  <a:srgbClr val="0070C0"/>
                </a:solidFill>
                <a:latin typeface="Comic Sans MS" panose="030F0702030302020204" pitchFamily="66" charset="0"/>
              </a:rPr>
              <a:t>Effetti biologici ormoni tiroidei</a:t>
            </a: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4556125" y="225107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it-IT" sz="2400">
              <a:latin typeface="Times New Roman" panose="02020603050405020304" pitchFamily="18" charset="0"/>
            </a:endParaRPr>
          </a:p>
        </p:txBody>
      </p:sp>
      <p:sp>
        <p:nvSpPr>
          <p:cNvPr id="69638" name="Text Box 6"/>
          <p:cNvSpPr txBox="1">
            <a:spLocks noChangeArrowheads="1"/>
          </p:cNvSpPr>
          <p:nvPr/>
        </p:nvSpPr>
        <p:spPr bwMode="auto">
          <a:xfrm>
            <a:off x="1847851" y="1989138"/>
            <a:ext cx="5616575" cy="3149600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14400" indent="-45720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371600" indent="-4572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828800" indent="-4572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286000" indent="-4572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743200" indent="-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200400" indent="-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657600" indent="-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114800" indent="-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>
                <a:srgbClr val="FF3300"/>
              </a:buClr>
              <a:buFont typeface="Wingdings" panose="05000000000000000000" pitchFamily="2" charset="2"/>
              <a:buChar char="Ø"/>
            </a:pPr>
            <a:r>
              <a:rPr lang="it-IT" altLang="it-IT" sz="2000" b="1">
                <a:latin typeface="Comic Sans MS" panose="030F0702030302020204" pitchFamily="66" charset="0"/>
              </a:rPr>
              <a:t>Crescita e maturazione tissutale</a:t>
            </a:r>
          </a:p>
          <a:p>
            <a:pPr>
              <a:spcBef>
                <a:spcPct val="0"/>
              </a:spcBef>
              <a:buFont typeface="Wingdings" panose="05000000000000000000" pitchFamily="2" charset="2"/>
              <a:buNone/>
            </a:pPr>
            <a:endParaRPr lang="it-IT" altLang="it-IT" sz="2000" b="1">
              <a:latin typeface="Comic Sans MS" panose="030F0702030302020204" pitchFamily="66" charset="0"/>
            </a:endParaRPr>
          </a:p>
          <a:p>
            <a:pPr>
              <a:spcBef>
                <a:spcPct val="0"/>
              </a:spcBef>
              <a:buClr>
                <a:srgbClr val="FF3300"/>
              </a:buClr>
              <a:buFont typeface="Wingdings" panose="05000000000000000000" pitchFamily="2" charset="2"/>
              <a:buChar char="Ø"/>
            </a:pPr>
            <a:r>
              <a:rPr lang="it-IT" altLang="it-IT" sz="2000" b="1">
                <a:latin typeface="Comic Sans MS" panose="030F0702030302020204" pitchFamily="66" charset="0"/>
              </a:rPr>
              <a:t>Respirazione cellulare (consumo O2)</a:t>
            </a:r>
          </a:p>
          <a:p>
            <a:pPr>
              <a:spcBef>
                <a:spcPct val="0"/>
              </a:spcBef>
              <a:buFont typeface="Wingdings" panose="05000000000000000000" pitchFamily="2" charset="2"/>
              <a:buNone/>
            </a:pPr>
            <a:endParaRPr lang="it-IT" altLang="it-IT" sz="2000" b="1">
              <a:latin typeface="Comic Sans MS" panose="030F0702030302020204" pitchFamily="66" charset="0"/>
            </a:endParaRPr>
          </a:p>
          <a:p>
            <a:pPr>
              <a:spcBef>
                <a:spcPct val="0"/>
              </a:spcBef>
              <a:buClr>
                <a:srgbClr val="FF3300"/>
              </a:buClr>
              <a:buFont typeface="Wingdings" panose="05000000000000000000" pitchFamily="2" charset="2"/>
              <a:buChar char="Ø"/>
            </a:pPr>
            <a:r>
              <a:rPr lang="it-IT" altLang="it-IT" sz="2000" b="1">
                <a:latin typeface="Comic Sans MS" panose="030F0702030302020204" pitchFamily="66" charset="0"/>
              </a:rPr>
              <a:t>Ricambio di tutti i substrati essenziali</a:t>
            </a:r>
          </a:p>
          <a:p>
            <a:pPr>
              <a:spcBef>
                <a:spcPct val="0"/>
              </a:spcBef>
              <a:buFont typeface="Wingdings" panose="05000000000000000000" pitchFamily="2" charset="2"/>
              <a:buNone/>
            </a:pPr>
            <a:endParaRPr lang="it-IT" altLang="it-IT" sz="2000" b="1">
              <a:latin typeface="Comic Sans MS" panose="030F0702030302020204" pitchFamily="66" charset="0"/>
            </a:endParaRPr>
          </a:p>
          <a:p>
            <a:pPr>
              <a:spcBef>
                <a:spcPct val="0"/>
              </a:spcBef>
              <a:buFont typeface="Wingdings" panose="05000000000000000000" pitchFamily="2" charset="2"/>
              <a:buAutoNum type="arabicPeriod"/>
            </a:pPr>
            <a:r>
              <a:rPr lang="it-IT" altLang="it-IT" sz="2000" b="1">
                <a:latin typeface="Comic Sans MS" panose="030F0702030302020204" pitchFamily="66" charset="0"/>
              </a:rPr>
              <a:t>Sintesi proteica</a:t>
            </a:r>
          </a:p>
          <a:p>
            <a:pPr>
              <a:spcBef>
                <a:spcPct val="0"/>
              </a:spcBef>
              <a:buFont typeface="Wingdings" panose="05000000000000000000" pitchFamily="2" charset="2"/>
              <a:buAutoNum type="arabicPeriod"/>
            </a:pPr>
            <a:r>
              <a:rPr lang="it-IT" altLang="it-IT" sz="2000" b="1">
                <a:latin typeface="Comic Sans MS" panose="030F0702030302020204" pitchFamily="66" charset="0"/>
              </a:rPr>
              <a:t>Gluconeogenesi e glicogenolisi</a:t>
            </a:r>
          </a:p>
          <a:p>
            <a:pPr>
              <a:spcBef>
                <a:spcPct val="0"/>
              </a:spcBef>
              <a:buFont typeface="Wingdings" panose="05000000000000000000" pitchFamily="2" charset="2"/>
              <a:buAutoNum type="arabicPeriod"/>
            </a:pPr>
            <a:r>
              <a:rPr lang="it-IT" altLang="it-IT" sz="2000" b="1">
                <a:latin typeface="Comic Sans MS" panose="030F0702030302020204" pitchFamily="66" charset="0"/>
              </a:rPr>
              <a:t>Sintesi mobilizzazione e catabolismo del colesterolo</a:t>
            </a:r>
          </a:p>
        </p:txBody>
      </p:sp>
      <p:sp>
        <p:nvSpPr>
          <p:cNvPr id="69639" name="Text Box 7"/>
          <p:cNvSpPr txBox="1">
            <a:spLocks noChangeArrowheads="1"/>
          </p:cNvSpPr>
          <p:nvPr/>
        </p:nvSpPr>
        <p:spPr bwMode="auto">
          <a:xfrm>
            <a:off x="1889126" y="5684838"/>
            <a:ext cx="5197475" cy="762000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it-IT" altLang="it-IT" sz="2400" b="1">
                <a:latin typeface="Times New Roman" panose="02020603050405020304" pitchFamily="18" charset="0"/>
              </a:rPr>
              <a:t> </a:t>
            </a:r>
            <a:r>
              <a:rPr lang="it-IT" altLang="it-IT" sz="2000" b="1" i="1">
                <a:latin typeface="Comic Sans MS" panose="030F0702030302020204" pitchFamily="66" charset="0"/>
              </a:rPr>
              <a:t>Anabolico</a:t>
            </a:r>
            <a:r>
              <a:rPr lang="it-IT" altLang="it-IT" sz="2000" b="1">
                <a:latin typeface="Comic Sans MS" panose="030F0702030302020204" pitchFamily="66" charset="0"/>
              </a:rPr>
              <a:t> a concentrazioni fisiologiche</a:t>
            </a:r>
          </a:p>
          <a:p>
            <a:pPr eaLnBrk="1" hangingPunct="1">
              <a:spcBef>
                <a:spcPct val="0"/>
              </a:spcBef>
            </a:pPr>
            <a:r>
              <a:rPr lang="it-IT" altLang="it-IT" sz="2000" b="1" i="1">
                <a:latin typeface="Comic Sans MS" panose="030F0702030302020204" pitchFamily="66" charset="0"/>
              </a:rPr>
              <a:t> Catabolico</a:t>
            </a:r>
            <a:r>
              <a:rPr lang="it-IT" altLang="it-IT" sz="2000" b="1">
                <a:latin typeface="Comic Sans MS" panose="030F0702030302020204" pitchFamily="66" charset="0"/>
              </a:rPr>
              <a:t> a concentrazioni patologiche</a:t>
            </a:r>
          </a:p>
        </p:txBody>
      </p:sp>
    </p:spTree>
    <p:extLst>
      <p:ext uri="{BB962C8B-B14F-4D97-AF65-F5344CB8AC3E}">
        <p14:creationId xmlns:p14="http://schemas.microsoft.com/office/powerpoint/2010/main" val="22561379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96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96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8" grpId="0" animBg="1" autoUpdateAnimBg="0"/>
      <p:bldP spid="69639" grpId="0" animBg="1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1774826" y="925514"/>
            <a:ext cx="4333875" cy="435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000" b="1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eaLnBrk="1" hangingPunct="1">
              <a:spcBef>
                <a:spcPct val="0"/>
              </a:spcBef>
            </a:pPr>
            <a:r>
              <a:rPr lang="it-IT" altLang="it-IT" sz="2000" b="1">
                <a:latin typeface="Comic Sans MS" panose="030F0702030302020204" pitchFamily="66" charset="0"/>
              </a:rPr>
              <a:t> Stanchezza, debolezza</a:t>
            </a:r>
          </a:p>
          <a:p>
            <a:pPr eaLnBrk="1" hangingPunct="1">
              <a:spcBef>
                <a:spcPct val="0"/>
              </a:spcBef>
            </a:pPr>
            <a:r>
              <a:rPr lang="it-IT" altLang="it-IT" sz="2000" b="1">
                <a:latin typeface="Comic Sans MS" panose="030F0702030302020204" pitchFamily="66" charset="0"/>
              </a:rPr>
              <a:t> pelle secca</a:t>
            </a:r>
          </a:p>
          <a:p>
            <a:pPr eaLnBrk="1" hangingPunct="1">
              <a:spcBef>
                <a:spcPct val="0"/>
              </a:spcBef>
            </a:pPr>
            <a:r>
              <a:rPr lang="it-IT" altLang="it-IT" sz="2000" b="1">
                <a:latin typeface="Comic Sans MS" panose="030F0702030302020204" pitchFamily="66" charset="0"/>
              </a:rPr>
              <a:t> </a:t>
            </a:r>
            <a:r>
              <a:rPr lang="it-IT" altLang="it-IT" sz="2000" b="1">
                <a:latin typeface="Comic Sans MS" panose="030F0702030302020204" pitchFamily="66" charset="0"/>
                <a:sym typeface="Symbol" panose="05050102010706020507" pitchFamily="18" charset="2"/>
              </a:rPr>
              <a:t> sensibilità al freddo</a:t>
            </a:r>
          </a:p>
          <a:p>
            <a:pPr eaLnBrk="1" hangingPunct="1">
              <a:spcBef>
                <a:spcPct val="0"/>
              </a:spcBef>
            </a:pPr>
            <a:r>
              <a:rPr lang="it-IT" altLang="it-IT" sz="2000" b="1">
                <a:latin typeface="Comic Sans MS" panose="030F0702030302020204" pitchFamily="66" charset="0"/>
                <a:sym typeface="Symbol" panose="05050102010706020507" pitchFamily="18" charset="2"/>
              </a:rPr>
              <a:t> perdita di capelli</a:t>
            </a:r>
          </a:p>
          <a:p>
            <a:pPr eaLnBrk="1" hangingPunct="1">
              <a:spcBef>
                <a:spcPct val="0"/>
              </a:spcBef>
            </a:pPr>
            <a:r>
              <a:rPr lang="it-IT" altLang="it-IT" sz="2000" b="1">
                <a:latin typeface="Comic Sans MS" panose="030F0702030302020204" pitchFamily="66" charset="0"/>
                <a:sym typeface="Symbol" panose="05050102010706020507" pitchFamily="18" charset="2"/>
              </a:rPr>
              <a:t> difficoltà a concentrarsi,</a:t>
            </a:r>
          </a:p>
          <a:p>
            <a:pPr eaLnBrk="1" hangingPunct="1">
              <a:spcBef>
                <a:spcPct val="0"/>
              </a:spcBef>
            </a:pPr>
            <a:r>
              <a:rPr lang="it-IT" altLang="it-IT" sz="2000" b="1">
                <a:latin typeface="Comic Sans MS" panose="030F0702030302020204" pitchFamily="66" charset="0"/>
                <a:sym typeface="Symbol" panose="05050102010706020507" pitchFamily="18" charset="2"/>
              </a:rPr>
              <a:t> perdita di memoria</a:t>
            </a:r>
          </a:p>
          <a:p>
            <a:pPr eaLnBrk="1" hangingPunct="1">
              <a:spcBef>
                <a:spcPct val="0"/>
              </a:spcBef>
            </a:pPr>
            <a:r>
              <a:rPr lang="it-IT" altLang="it-IT" sz="2000" b="1">
                <a:latin typeface="Comic Sans MS" panose="030F0702030302020204" pitchFamily="66" charset="0"/>
                <a:sym typeface="Symbol" panose="05050102010706020507" pitchFamily="18" charset="2"/>
              </a:rPr>
              <a:t> stipsi</a:t>
            </a:r>
          </a:p>
          <a:p>
            <a:pPr eaLnBrk="1" hangingPunct="1">
              <a:spcBef>
                <a:spcPct val="0"/>
              </a:spcBef>
            </a:pPr>
            <a:r>
              <a:rPr lang="it-IT" altLang="it-IT" sz="2000" b="1">
                <a:latin typeface="Comic Sans MS" panose="030F0702030302020204" pitchFamily="66" charset="0"/>
                <a:sym typeface="Symbol" panose="05050102010706020507" pitchFamily="18" charset="2"/>
              </a:rPr>
              <a:t>  peso, scarso appetito</a:t>
            </a:r>
          </a:p>
          <a:p>
            <a:pPr eaLnBrk="1" hangingPunct="1">
              <a:spcBef>
                <a:spcPct val="0"/>
              </a:spcBef>
            </a:pPr>
            <a:r>
              <a:rPr lang="it-IT" altLang="it-IT" sz="2000" b="1">
                <a:latin typeface="Comic Sans MS" panose="030F0702030302020204" pitchFamily="66" charset="0"/>
                <a:sym typeface="Symbol" panose="05050102010706020507" pitchFamily="18" charset="2"/>
              </a:rPr>
              <a:t> dispnea</a:t>
            </a:r>
          </a:p>
          <a:p>
            <a:pPr eaLnBrk="1" hangingPunct="1">
              <a:spcBef>
                <a:spcPct val="0"/>
              </a:spcBef>
            </a:pPr>
            <a:r>
              <a:rPr lang="it-IT" altLang="it-IT" sz="2000" b="1">
                <a:latin typeface="Comic Sans MS" panose="030F0702030302020204" pitchFamily="66" charset="0"/>
                <a:sym typeface="Symbol" panose="05050102010706020507" pitchFamily="18" charset="2"/>
              </a:rPr>
              <a:t> raucedine</a:t>
            </a:r>
          </a:p>
          <a:p>
            <a:pPr eaLnBrk="1" hangingPunct="1">
              <a:spcBef>
                <a:spcPct val="0"/>
              </a:spcBef>
            </a:pPr>
            <a:r>
              <a:rPr lang="it-IT" altLang="it-IT" sz="2000" b="1">
                <a:latin typeface="Comic Sans MS" panose="030F0702030302020204" pitchFamily="66" charset="0"/>
                <a:sym typeface="Symbol" panose="05050102010706020507" pitchFamily="18" charset="2"/>
              </a:rPr>
              <a:t> disturbi del ciclo mestruale</a:t>
            </a:r>
          </a:p>
          <a:p>
            <a:pPr eaLnBrk="1" hangingPunct="1">
              <a:spcBef>
                <a:spcPct val="0"/>
              </a:spcBef>
            </a:pPr>
            <a:r>
              <a:rPr lang="it-IT" altLang="it-IT" sz="2000" b="1">
                <a:latin typeface="Comic Sans MS" panose="030F0702030302020204" pitchFamily="66" charset="0"/>
                <a:sym typeface="Symbol" panose="05050102010706020507" pitchFamily="18" charset="2"/>
              </a:rPr>
              <a:t> parestesie</a:t>
            </a:r>
          </a:p>
          <a:p>
            <a:pPr eaLnBrk="1" hangingPunct="1">
              <a:spcBef>
                <a:spcPct val="0"/>
              </a:spcBef>
            </a:pPr>
            <a:r>
              <a:rPr lang="it-IT" altLang="it-IT" sz="2000" b="1">
                <a:latin typeface="Comic Sans MS" panose="030F0702030302020204" pitchFamily="66" charset="0"/>
                <a:sym typeface="Symbol" panose="05050102010706020507" pitchFamily="18" charset="2"/>
              </a:rPr>
              <a:t> difficoltà di apprendimento</a:t>
            </a:r>
          </a:p>
        </p:txBody>
      </p:sp>
      <p:pic>
        <p:nvPicPr>
          <p:cNvPr id="9219" name="Picture 3" descr="FREDD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1" y="947739"/>
            <a:ext cx="1965325" cy="1760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9220" name="Group 4"/>
          <p:cNvGrpSpPr>
            <a:grpSpLocks/>
          </p:cNvGrpSpPr>
          <p:nvPr/>
        </p:nvGrpSpPr>
        <p:grpSpPr bwMode="auto">
          <a:xfrm>
            <a:off x="8050214" y="4989514"/>
            <a:ext cx="2149475" cy="1463675"/>
            <a:chOff x="3648" y="240"/>
            <a:chExt cx="1354" cy="922"/>
          </a:xfrm>
        </p:grpSpPr>
        <p:pic>
          <p:nvPicPr>
            <p:cNvPr id="9232" name="Picture 5" descr="cervello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80" y="240"/>
              <a:ext cx="922" cy="9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233" name="AutoShape 6"/>
            <p:cNvSpPr>
              <a:spLocks noChangeArrowheads="1"/>
            </p:cNvSpPr>
            <p:nvPr/>
          </p:nvSpPr>
          <p:spPr bwMode="auto">
            <a:xfrm>
              <a:off x="3648" y="336"/>
              <a:ext cx="306" cy="615"/>
            </a:xfrm>
            <a:prstGeom prst="downArrow">
              <a:avLst>
                <a:gd name="adj1" fmla="val 50000"/>
                <a:gd name="adj2" fmla="val 50245"/>
              </a:avLst>
            </a:prstGeom>
            <a:solidFill>
              <a:srgbClr val="66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endParaRPr lang="it-IT" altLang="it-IT" sz="1800">
                <a:latin typeface="Comic Sans MS" panose="030F0702030302020204" pitchFamily="66" charset="0"/>
              </a:endParaRPr>
            </a:p>
          </p:txBody>
        </p:sp>
      </p:grpSp>
      <p:grpSp>
        <p:nvGrpSpPr>
          <p:cNvPr id="9221" name="Group 7"/>
          <p:cNvGrpSpPr>
            <a:grpSpLocks/>
          </p:cNvGrpSpPr>
          <p:nvPr/>
        </p:nvGrpSpPr>
        <p:grpSpPr bwMode="auto">
          <a:xfrm>
            <a:off x="7751764" y="3124201"/>
            <a:ext cx="1920875" cy="1463675"/>
            <a:chOff x="4080" y="1968"/>
            <a:chExt cx="1210" cy="922"/>
          </a:xfrm>
        </p:grpSpPr>
        <p:pic>
          <p:nvPicPr>
            <p:cNvPr id="9230" name="Picture 8" descr="cuore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68" y="1968"/>
              <a:ext cx="922" cy="9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231" name="AutoShape 9"/>
            <p:cNvSpPr>
              <a:spLocks noChangeArrowheads="1"/>
            </p:cNvSpPr>
            <p:nvPr/>
          </p:nvSpPr>
          <p:spPr bwMode="auto">
            <a:xfrm>
              <a:off x="4080" y="2160"/>
              <a:ext cx="306" cy="615"/>
            </a:xfrm>
            <a:prstGeom prst="downArrow">
              <a:avLst>
                <a:gd name="adj1" fmla="val 50000"/>
                <a:gd name="adj2" fmla="val 50245"/>
              </a:avLst>
            </a:prstGeom>
            <a:solidFill>
              <a:srgbClr val="FF5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endParaRPr lang="it-IT" altLang="it-IT" sz="1800">
                <a:latin typeface="Comic Sans MS" panose="030F0702030302020204" pitchFamily="66" charset="0"/>
              </a:endParaRPr>
            </a:p>
          </p:txBody>
        </p:sp>
      </p:grpSp>
      <p:grpSp>
        <p:nvGrpSpPr>
          <p:cNvPr id="9222" name="Group 10"/>
          <p:cNvGrpSpPr>
            <a:grpSpLocks/>
          </p:cNvGrpSpPr>
          <p:nvPr/>
        </p:nvGrpSpPr>
        <p:grpSpPr bwMode="auto">
          <a:xfrm>
            <a:off x="8150225" y="1035050"/>
            <a:ext cx="2122488" cy="1817688"/>
            <a:chOff x="192" y="1968"/>
            <a:chExt cx="1337" cy="1145"/>
          </a:xfrm>
        </p:grpSpPr>
        <p:pic>
          <p:nvPicPr>
            <p:cNvPr id="9228" name="Picture 11" descr="intestino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4" y="1968"/>
              <a:ext cx="1145" cy="1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229" name="AutoShape 12"/>
            <p:cNvSpPr>
              <a:spLocks noChangeArrowheads="1"/>
            </p:cNvSpPr>
            <p:nvPr/>
          </p:nvSpPr>
          <p:spPr bwMode="auto">
            <a:xfrm>
              <a:off x="192" y="2256"/>
              <a:ext cx="306" cy="615"/>
            </a:xfrm>
            <a:prstGeom prst="downArrow">
              <a:avLst>
                <a:gd name="adj1" fmla="val 50000"/>
                <a:gd name="adj2" fmla="val 50245"/>
              </a:avLst>
            </a:prstGeom>
            <a:solidFill>
              <a:srgbClr val="66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endParaRPr lang="it-IT" altLang="it-IT" sz="1800">
                <a:latin typeface="Comic Sans MS" panose="030F0702030302020204" pitchFamily="66" charset="0"/>
              </a:endParaRPr>
            </a:p>
          </p:txBody>
        </p:sp>
      </p:grpSp>
      <p:grpSp>
        <p:nvGrpSpPr>
          <p:cNvPr id="9223" name="Group 13"/>
          <p:cNvGrpSpPr>
            <a:grpSpLocks/>
          </p:cNvGrpSpPr>
          <p:nvPr/>
        </p:nvGrpSpPr>
        <p:grpSpPr bwMode="auto">
          <a:xfrm>
            <a:off x="5519739" y="5157789"/>
            <a:ext cx="2073275" cy="1463675"/>
            <a:chOff x="1968" y="3072"/>
            <a:chExt cx="1306" cy="922"/>
          </a:xfrm>
        </p:grpSpPr>
        <p:pic>
          <p:nvPicPr>
            <p:cNvPr id="9226" name="Picture 14" descr="peso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52" y="3072"/>
              <a:ext cx="922" cy="9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227" name="AutoShape 15"/>
            <p:cNvSpPr>
              <a:spLocks noChangeArrowheads="1"/>
            </p:cNvSpPr>
            <p:nvPr/>
          </p:nvSpPr>
          <p:spPr bwMode="auto">
            <a:xfrm>
              <a:off x="1968" y="3216"/>
              <a:ext cx="306" cy="615"/>
            </a:xfrm>
            <a:prstGeom prst="upArrow">
              <a:avLst>
                <a:gd name="adj1" fmla="val 50000"/>
                <a:gd name="adj2" fmla="val 50245"/>
              </a:avLst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endParaRPr lang="it-IT" altLang="it-IT" sz="1800">
                <a:latin typeface="Comic Sans MS" panose="030F0702030302020204" pitchFamily="66" charset="0"/>
              </a:endParaRPr>
            </a:p>
          </p:txBody>
        </p:sp>
      </p:grpSp>
      <p:pic>
        <p:nvPicPr>
          <p:cNvPr id="9224" name="Picture 16" descr="depressione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3200400"/>
            <a:ext cx="11049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5" name="Text Box 17"/>
          <p:cNvSpPr txBox="1">
            <a:spLocks noChangeArrowheads="1"/>
          </p:cNvSpPr>
          <p:nvPr/>
        </p:nvSpPr>
        <p:spPr bwMode="auto">
          <a:xfrm>
            <a:off x="1814513" y="158750"/>
            <a:ext cx="65913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it-IT" b="1" dirty="0" err="1">
                <a:solidFill>
                  <a:srgbClr val="0070C0"/>
                </a:solidFill>
                <a:latin typeface="Comic Sans MS" panose="030F0702030302020204" pitchFamily="66" charset="0"/>
              </a:rPr>
              <a:t>Segni</a:t>
            </a:r>
            <a:r>
              <a:rPr lang="en-US" altLang="it-IT" b="1" dirty="0">
                <a:solidFill>
                  <a:srgbClr val="0070C0"/>
                </a:solidFill>
                <a:latin typeface="Comic Sans MS" panose="030F0702030302020204" pitchFamily="66" charset="0"/>
              </a:rPr>
              <a:t> e </a:t>
            </a:r>
            <a:r>
              <a:rPr lang="en-US" altLang="it-IT" b="1" dirty="0" err="1">
                <a:solidFill>
                  <a:srgbClr val="0070C0"/>
                </a:solidFill>
                <a:latin typeface="Comic Sans MS" panose="030F0702030302020204" pitchFamily="66" charset="0"/>
              </a:rPr>
              <a:t>sintomi</a:t>
            </a:r>
            <a:r>
              <a:rPr lang="en-US" altLang="it-IT" b="1" dirty="0">
                <a:solidFill>
                  <a:srgbClr val="0070C0"/>
                </a:solidFill>
                <a:latin typeface="Comic Sans MS" panose="030F0702030302020204" pitchFamily="66" charset="0"/>
              </a:rPr>
              <a:t> </a:t>
            </a:r>
            <a:r>
              <a:rPr lang="en-US" altLang="it-IT" b="1" dirty="0" err="1">
                <a:solidFill>
                  <a:srgbClr val="0070C0"/>
                </a:solidFill>
                <a:latin typeface="Comic Sans MS" panose="030F0702030302020204" pitchFamily="66" charset="0"/>
              </a:rPr>
              <a:t>dell’ipotiroidismo</a:t>
            </a:r>
            <a:endParaRPr lang="en-US" altLang="it-IT" dirty="0">
              <a:solidFill>
                <a:srgbClr val="0070C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086157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1814513" y="158750"/>
            <a:ext cx="6799262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it-IT" b="1" dirty="0" err="1">
                <a:solidFill>
                  <a:srgbClr val="0070C0"/>
                </a:solidFill>
                <a:latin typeface="Comic Sans MS" panose="030F0702030302020204" pitchFamily="66" charset="0"/>
              </a:rPr>
              <a:t>Segni</a:t>
            </a:r>
            <a:r>
              <a:rPr lang="en-US" altLang="it-IT" b="1" dirty="0">
                <a:solidFill>
                  <a:srgbClr val="0070C0"/>
                </a:solidFill>
                <a:latin typeface="Comic Sans MS" panose="030F0702030302020204" pitchFamily="66" charset="0"/>
              </a:rPr>
              <a:t> e </a:t>
            </a:r>
            <a:r>
              <a:rPr lang="en-US" altLang="it-IT" b="1" dirty="0" err="1">
                <a:solidFill>
                  <a:srgbClr val="0070C0"/>
                </a:solidFill>
                <a:latin typeface="Comic Sans MS" panose="030F0702030302020204" pitchFamily="66" charset="0"/>
              </a:rPr>
              <a:t>sintomi</a:t>
            </a:r>
            <a:r>
              <a:rPr lang="en-US" altLang="it-IT" b="1" dirty="0">
                <a:solidFill>
                  <a:srgbClr val="0070C0"/>
                </a:solidFill>
                <a:latin typeface="Comic Sans MS" panose="030F0702030302020204" pitchFamily="66" charset="0"/>
              </a:rPr>
              <a:t> </a:t>
            </a:r>
            <a:r>
              <a:rPr lang="en-US" altLang="it-IT" b="1" dirty="0" err="1">
                <a:solidFill>
                  <a:srgbClr val="0070C0"/>
                </a:solidFill>
                <a:latin typeface="Comic Sans MS" panose="030F0702030302020204" pitchFamily="66" charset="0"/>
              </a:rPr>
              <a:t>dell’ipertiroidismo</a:t>
            </a:r>
            <a:endParaRPr lang="en-US" altLang="it-IT" dirty="0">
              <a:solidFill>
                <a:srgbClr val="0070C0"/>
              </a:solidFill>
              <a:latin typeface="Comic Sans MS" panose="030F0702030302020204" pitchFamily="66" charset="0"/>
            </a:endParaRPr>
          </a:p>
        </p:txBody>
      </p:sp>
      <p:grpSp>
        <p:nvGrpSpPr>
          <p:cNvPr id="71683" name="Group 3"/>
          <p:cNvGrpSpPr>
            <a:grpSpLocks/>
          </p:cNvGrpSpPr>
          <p:nvPr/>
        </p:nvGrpSpPr>
        <p:grpSpPr bwMode="auto">
          <a:xfrm>
            <a:off x="2590801" y="981076"/>
            <a:ext cx="7464425" cy="3444875"/>
            <a:chOff x="672" y="513"/>
            <a:chExt cx="4702" cy="2170"/>
          </a:xfrm>
        </p:grpSpPr>
        <p:pic>
          <p:nvPicPr>
            <p:cNvPr id="10248" name="Picture 4" descr="cuore3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08" y="624"/>
              <a:ext cx="766" cy="7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249" name="Text Box 5"/>
            <p:cNvSpPr txBox="1">
              <a:spLocks noChangeArrowheads="1"/>
            </p:cNvSpPr>
            <p:nvPr/>
          </p:nvSpPr>
          <p:spPr bwMode="auto">
            <a:xfrm>
              <a:off x="672" y="513"/>
              <a:ext cx="3387" cy="21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it-IT" sz="2000" b="1">
                  <a:solidFill>
                    <a:srgbClr val="FF0000"/>
                  </a:solidFill>
                  <a:latin typeface="Comic Sans MS" panose="030F0702030302020204" pitchFamily="66" charset="0"/>
                </a:rPr>
                <a:t>Segni e sintomi a livello cardiaco:</a:t>
              </a:r>
            </a:p>
            <a:p>
              <a:pPr>
                <a:spcBef>
                  <a:spcPct val="0"/>
                </a:spcBef>
                <a:buFontTx/>
                <a:buNone/>
              </a:pPr>
              <a:endParaRPr lang="en-US" altLang="it-IT" sz="2000" b="1">
                <a:solidFill>
                  <a:srgbClr val="FF0000"/>
                </a:solidFill>
                <a:latin typeface="Comic Sans MS" panose="030F0702030302020204" pitchFamily="66" charset="0"/>
              </a:endParaRPr>
            </a:p>
            <a:p>
              <a:pPr>
                <a:spcBef>
                  <a:spcPct val="0"/>
                </a:spcBef>
              </a:pPr>
              <a:r>
                <a:rPr lang="en-US" altLang="it-IT" sz="2000" b="1">
                  <a:latin typeface="Comic Sans MS" panose="030F0702030302020204" pitchFamily="66" charset="0"/>
                </a:rPr>
                <a:t> Tachirdia</a:t>
              </a:r>
              <a:r>
                <a:rPr lang="en-US" altLang="it-IT" sz="2000" b="1">
                  <a:latin typeface="Comic Sans MS" panose="030F0702030302020204" pitchFamily="66" charset="0"/>
                  <a:sym typeface="Symbol" panose="05050102010706020507" pitchFamily="18" charset="2"/>
                </a:rPr>
                <a:t>cardiopalmo</a:t>
              </a:r>
            </a:p>
            <a:p>
              <a:pPr>
                <a:spcBef>
                  <a:spcPct val="0"/>
                </a:spcBef>
              </a:pPr>
              <a:r>
                <a:rPr lang="en-US" altLang="it-IT" sz="2000" b="1">
                  <a:latin typeface="Comic Sans MS" panose="030F0702030302020204" pitchFamily="66" charset="0"/>
                  <a:sym typeface="Symbol" panose="05050102010706020507" pitchFamily="18" charset="2"/>
                </a:rPr>
                <a:t> (Dispnea da sforzo)</a:t>
              </a:r>
            </a:p>
            <a:p>
              <a:pPr>
                <a:spcBef>
                  <a:spcPct val="0"/>
                </a:spcBef>
              </a:pPr>
              <a:r>
                <a:rPr lang="en-US" altLang="it-IT" sz="2000" b="1">
                  <a:latin typeface="Comic Sans MS" panose="030F0702030302020204" pitchFamily="66" charset="0"/>
                  <a:sym typeface="Symbol" panose="05050102010706020507" pitchFamily="18" charset="2"/>
                </a:rPr>
                <a:t> Angina pectoris per  riserva coronarica</a:t>
              </a:r>
            </a:p>
            <a:p>
              <a:pPr>
                <a:spcBef>
                  <a:spcPct val="0"/>
                </a:spcBef>
              </a:pPr>
              <a:r>
                <a:rPr lang="en-US" altLang="it-IT" sz="2000" b="1">
                  <a:latin typeface="Comic Sans MS" panose="030F0702030302020204" pitchFamily="66" charset="0"/>
                  <a:sym typeface="Symbol" panose="05050102010706020507" pitchFamily="18" charset="2"/>
                </a:rPr>
                <a:t> gittata sistolica e  tempo di circolo</a:t>
              </a:r>
            </a:p>
            <a:p>
              <a:pPr>
                <a:spcBef>
                  <a:spcPct val="0"/>
                </a:spcBef>
              </a:pPr>
              <a:r>
                <a:rPr lang="en-US" altLang="it-IT" sz="2000" b="1">
                  <a:latin typeface="Comic Sans MS" panose="030F0702030302020204" pitchFamily="66" charset="0"/>
                  <a:sym typeface="Symbol" panose="05050102010706020507" pitchFamily="18" charset="2"/>
                </a:rPr>
                <a:t>  PA differenziale</a:t>
              </a:r>
              <a:endParaRPr lang="en-US" altLang="it-IT" sz="2000" b="1">
                <a:latin typeface="Comic Sans MS" panose="030F0702030302020204" pitchFamily="66" charset="0"/>
              </a:endParaRPr>
            </a:p>
            <a:p>
              <a:pPr>
                <a:spcBef>
                  <a:spcPct val="0"/>
                </a:spcBef>
              </a:pPr>
              <a:r>
                <a:rPr lang="en-US" altLang="it-IT" sz="2000" b="1">
                  <a:latin typeface="Comic Sans MS" panose="030F0702030302020204" pitchFamily="66" charset="0"/>
                </a:rPr>
                <a:t> Polso ampio e celere </a:t>
              </a:r>
            </a:p>
            <a:p>
              <a:pPr>
                <a:spcBef>
                  <a:spcPct val="0"/>
                </a:spcBef>
              </a:pPr>
              <a:r>
                <a:rPr lang="en-US" altLang="it-IT" sz="2000" b="1">
                  <a:latin typeface="Comic Sans MS" panose="030F0702030302020204" pitchFamily="66" charset="0"/>
                </a:rPr>
                <a:t> Itto aumentato</a:t>
              </a:r>
            </a:p>
            <a:p>
              <a:pPr>
                <a:spcBef>
                  <a:spcPct val="0"/>
                </a:spcBef>
              </a:pPr>
              <a:r>
                <a:rPr lang="en-US" altLang="it-IT" sz="2000" b="1">
                  <a:latin typeface="Comic Sans MS" panose="030F0702030302020204" pitchFamily="66" charset="0"/>
                </a:rPr>
                <a:t> Click mesosistolico alla punta</a:t>
              </a:r>
            </a:p>
            <a:p>
              <a:pPr>
                <a:spcBef>
                  <a:spcPct val="0"/>
                </a:spcBef>
              </a:pPr>
              <a:r>
                <a:rPr lang="en-US" altLang="it-IT" sz="2000" b="1">
                  <a:latin typeface="Comic Sans MS" panose="030F0702030302020204" pitchFamily="66" charset="0"/>
                </a:rPr>
                <a:t> Scompenso cardiaco ad alta gittata</a:t>
              </a:r>
            </a:p>
          </p:txBody>
        </p:sp>
      </p:grpSp>
      <p:grpSp>
        <p:nvGrpSpPr>
          <p:cNvPr id="71686" name="Group 6"/>
          <p:cNvGrpSpPr>
            <a:grpSpLocks/>
          </p:cNvGrpSpPr>
          <p:nvPr/>
        </p:nvGrpSpPr>
        <p:grpSpPr bwMode="auto">
          <a:xfrm>
            <a:off x="2590800" y="4495801"/>
            <a:ext cx="7539038" cy="1997075"/>
            <a:chOff x="672" y="2832"/>
            <a:chExt cx="4749" cy="1258"/>
          </a:xfrm>
        </p:grpSpPr>
        <p:sp>
          <p:nvSpPr>
            <p:cNvPr id="10245" name="Text Box 7"/>
            <p:cNvSpPr txBox="1">
              <a:spLocks noChangeArrowheads="1"/>
            </p:cNvSpPr>
            <p:nvPr/>
          </p:nvSpPr>
          <p:spPr bwMode="auto">
            <a:xfrm>
              <a:off x="672" y="2913"/>
              <a:ext cx="2606" cy="6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it-IT" sz="2000" b="1">
                  <a:solidFill>
                    <a:srgbClr val="FF0000"/>
                  </a:solidFill>
                  <a:latin typeface="Comic Sans MS" panose="030F0702030302020204" pitchFamily="66" charset="0"/>
                </a:rPr>
                <a:t>ECG</a:t>
              </a:r>
              <a:endParaRPr lang="en-US" altLang="it-IT" sz="2000" b="1">
                <a:latin typeface="Comic Sans MS" panose="030F0702030302020204" pitchFamily="66" charset="0"/>
              </a:endParaRPr>
            </a:p>
            <a:p>
              <a:pPr>
                <a:spcBef>
                  <a:spcPct val="0"/>
                </a:spcBef>
              </a:pPr>
              <a:r>
                <a:rPr lang="en-US" altLang="it-IT" sz="2000" b="1">
                  <a:latin typeface="Comic Sans MS" panose="030F0702030302020204" pitchFamily="66" charset="0"/>
                </a:rPr>
                <a:t> Tachicardia sinusale</a:t>
              </a:r>
            </a:p>
            <a:p>
              <a:pPr>
                <a:spcBef>
                  <a:spcPct val="0"/>
                </a:spcBef>
              </a:pPr>
              <a:r>
                <a:rPr lang="en-US" altLang="it-IT" sz="2000" b="1">
                  <a:latin typeface="Comic Sans MS" panose="030F0702030302020204" pitchFamily="66" charset="0"/>
                </a:rPr>
                <a:t> Tachiaritmia sopraventricolare</a:t>
              </a:r>
              <a:endParaRPr lang="en-US" altLang="it-IT" sz="2000">
                <a:latin typeface="Comic Sans MS" panose="030F0702030302020204" pitchFamily="66" charset="0"/>
              </a:endParaRPr>
            </a:p>
          </p:txBody>
        </p:sp>
        <p:sp>
          <p:nvSpPr>
            <p:cNvPr id="10246" name="Text Box 8"/>
            <p:cNvSpPr txBox="1">
              <a:spLocks noChangeArrowheads="1"/>
            </p:cNvSpPr>
            <p:nvPr/>
          </p:nvSpPr>
          <p:spPr bwMode="auto">
            <a:xfrm>
              <a:off x="672" y="3648"/>
              <a:ext cx="2640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it-IT" sz="2000" b="1">
                  <a:solidFill>
                    <a:srgbClr val="FF0000"/>
                  </a:solidFill>
                  <a:latin typeface="Comic Sans MS" panose="030F0702030302020204" pitchFamily="66" charset="0"/>
                </a:rPr>
                <a:t>Reperti ecografici/radiologici</a:t>
              </a:r>
              <a:endParaRPr lang="en-US" altLang="it-IT" sz="2000" b="1">
                <a:latin typeface="Comic Sans MS" panose="030F0702030302020204" pitchFamily="66" charset="0"/>
              </a:endParaRPr>
            </a:p>
            <a:p>
              <a:pPr>
                <a:spcBef>
                  <a:spcPct val="0"/>
                </a:spcBef>
              </a:pPr>
              <a:r>
                <a:rPr lang="en-US" altLang="it-IT" sz="2000" b="1">
                  <a:latin typeface="Comic Sans MS" panose="030F0702030302020204" pitchFamily="66" charset="0"/>
                </a:rPr>
                <a:t>  Prolasso della mitrale</a:t>
              </a:r>
            </a:p>
          </p:txBody>
        </p:sp>
        <p:pic>
          <p:nvPicPr>
            <p:cNvPr id="10247" name="Picture 9" descr="cuore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60" y="2832"/>
              <a:ext cx="861" cy="8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47604624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16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16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2706" name="Group 2"/>
          <p:cNvGrpSpPr>
            <a:grpSpLocks/>
          </p:cNvGrpSpPr>
          <p:nvPr/>
        </p:nvGrpSpPr>
        <p:grpSpPr bwMode="auto">
          <a:xfrm>
            <a:off x="2498726" y="908051"/>
            <a:ext cx="7758113" cy="3292475"/>
            <a:chOff x="614" y="672"/>
            <a:chExt cx="4887" cy="2074"/>
          </a:xfrm>
        </p:grpSpPr>
        <p:pic>
          <p:nvPicPr>
            <p:cNvPr id="11272" name="Picture 3" descr="CALO"/>
            <p:cNvPicPr>
              <a:picLocks noChangeAspect="1" noChangeArrowheads="1"/>
            </p:cNvPicPr>
            <p:nvPr/>
          </p:nvPicPr>
          <p:blipFill>
            <a:blip r:embed="rId2">
              <a:lum bright="-18000" contrast="18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76" y="672"/>
              <a:ext cx="1325" cy="11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1273" name="Text Box 4"/>
            <p:cNvSpPr txBox="1">
              <a:spLocks noChangeArrowheads="1"/>
            </p:cNvSpPr>
            <p:nvPr/>
          </p:nvSpPr>
          <p:spPr bwMode="auto">
            <a:xfrm>
              <a:off x="614" y="827"/>
              <a:ext cx="3370" cy="159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 typeface="Wingdings" panose="05000000000000000000" pitchFamily="2" charset="2"/>
                <a:buNone/>
              </a:pPr>
              <a:r>
                <a:rPr lang="it-IT" altLang="it-IT" sz="2000" b="1">
                  <a:solidFill>
                    <a:srgbClr val="FF3300"/>
                  </a:solidFill>
                  <a:latin typeface="Comic Sans MS" panose="030F0702030302020204" pitchFamily="66" charset="0"/>
                  <a:sym typeface="Symbol" panose="05050102010706020507" pitchFamily="18" charset="2"/>
                </a:rPr>
                <a:t>Manifestazioni metaboliche</a:t>
              </a:r>
            </a:p>
            <a:p>
              <a:pPr>
                <a:spcBef>
                  <a:spcPct val="0"/>
                </a:spcBef>
                <a:buFont typeface="Wingdings" panose="05000000000000000000" pitchFamily="2" charset="2"/>
                <a:buNone/>
              </a:pPr>
              <a:endParaRPr lang="it-IT" altLang="it-IT" sz="2000" b="1">
                <a:solidFill>
                  <a:srgbClr val="FF3300"/>
                </a:solidFill>
                <a:latin typeface="Comic Sans MS" panose="030F0702030302020204" pitchFamily="66" charset="0"/>
                <a:sym typeface="Symbol" panose="05050102010706020507" pitchFamily="18" charset="2"/>
              </a:endParaRPr>
            </a:p>
            <a:p>
              <a:pPr>
                <a:spcBef>
                  <a:spcPct val="0"/>
                </a:spcBef>
                <a:buFont typeface="Wingdings" panose="05000000000000000000" pitchFamily="2" charset="2"/>
                <a:buChar char="Ø"/>
              </a:pPr>
              <a:r>
                <a:rPr lang="it-IT" altLang="it-IT" sz="2000" b="1">
                  <a:latin typeface="Comic Sans MS" panose="030F0702030302020204" pitchFamily="66" charset="0"/>
                  <a:sym typeface="Symbol" panose="05050102010706020507" pitchFamily="18" charset="2"/>
                </a:rPr>
                <a:t>  Del metabolismo basale</a:t>
              </a:r>
            </a:p>
            <a:p>
              <a:pPr>
                <a:spcBef>
                  <a:spcPct val="0"/>
                </a:spcBef>
                <a:buFont typeface="Wingdings" panose="05000000000000000000" pitchFamily="2" charset="2"/>
                <a:buChar char="Ø"/>
              </a:pPr>
              <a:r>
                <a:rPr lang="it-IT" altLang="it-IT" sz="2000" b="1">
                  <a:latin typeface="Comic Sans MS" panose="030F0702030302020204" pitchFamily="66" charset="0"/>
                  <a:sym typeface="Symbol" panose="05050102010706020507" pitchFamily="18" charset="2"/>
                </a:rPr>
                <a:t>  della produzione di calore (febbricola</a:t>
              </a:r>
            </a:p>
            <a:p>
              <a:pPr>
                <a:spcBef>
                  <a:spcPct val="0"/>
                </a:spcBef>
                <a:buFont typeface="Wingdings" panose="05000000000000000000" pitchFamily="2" charset="2"/>
                <a:buNone/>
              </a:pPr>
              <a:r>
                <a:rPr lang="it-IT" altLang="it-IT" sz="2000" b="1">
                  <a:latin typeface="Comic Sans MS" panose="030F0702030302020204" pitchFamily="66" charset="0"/>
                  <a:sym typeface="Symbol" panose="05050102010706020507" pitchFamily="18" charset="2"/>
                </a:rPr>
                <a:t>    intolleranza al caldo,  sudorazione)</a:t>
              </a:r>
            </a:p>
            <a:p>
              <a:pPr>
                <a:spcBef>
                  <a:spcPct val="0"/>
                </a:spcBef>
                <a:buFont typeface="Wingdings" panose="05000000000000000000" pitchFamily="2" charset="2"/>
                <a:buChar char="Ø"/>
              </a:pPr>
              <a:r>
                <a:rPr lang="it-IT" altLang="it-IT" sz="2000" b="1">
                  <a:latin typeface="Comic Sans MS" panose="030F0702030302020204" pitchFamily="66" charset="0"/>
                  <a:sym typeface="Symbol" panose="05050102010706020507" pitchFamily="18" charset="2"/>
                </a:rPr>
                <a:t> </a:t>
              </a:r>
              <a:r>
                <a:rPr lang="it-IT" altLang="it-IT" sz="2000" b="1">
                  <a:latin typeface="Comic Sans MS" panose="030F0702030302020204" pitchFamily="66" charset="0"/>
                </a:rPr>
                <a:t>calo ponderale</a:t>
              </a:r>
            </a:p>
            <a:p>
              <a:pPr>
                <a:spcBef>
                  <a:spcPct val="0"/>
                </a:spcBef>
                <a:buFont typeface="Wingdings" panose="05000000000000000000" pitchFamily="2" charset="2"/>
                <a:buChar char="Ø"/>
              </a:pPr>
              <a:r>
                <a:rPr lang="it-IT" altLang="it-IT" sz="2000" b="1">
                  <a:latin typeface="Comic Sans MS" panose="030F0702030302020204" pitchFamily="66" charset="0"/>
                </a:rPr>
                <a:t> ipocolesterolemia</a:t>
              </a:r>
            </a:p>
            <a:p>
              <a:pPr>
                <a:spcBef>
                  <a:spcPct val="0"/>
                </a:spcBef>
                <a:buFont typeface="Wingdings" panose="05000000000000000000" pitchFamily="2" charset="2"/>
                <a:buChar char="Ø"/>
              </a:pPr>
              <a:r>
                <a:rPr lang="it-IT" altLang="it-IT" sz="2000" b="1">
                  <a:latin typeface="Comic Sans MS" panose="030F0702030302020204" pitchFamily="66" charset="0"/>
                </a:rPr>
                <a:t> </a:t>
              </a:r>
              <a:r>
                <a:rPr lang="it-IT" altLang="it-IT" sz="2000" b="1">
                  <a:latin typeface="Comic Sans MS" panose="030F0702030302020204" pitchFamily="66" charset="0"/>
                  <a:sym typeface="Symbol" panose="05050102010706020507" pitchFamily="18" charset="2"/>
                </a:rPr>
                <a:t></a:t>
              </a:r>
              <a:r>
                <a:rPr lang="it-IT" altLang="it-IT" sz="2000" b="1">
                  <a:latin typeface="Comic Sans MS" panose="030F0702030302020204" pitchFamily="66" charset="0"/>
                </a:rPr>
                <a:t> catabolismo proteico</a:t>
              </a:r>
              <a:endParaRPr lang="it-IT" altLang="it-IT" sz="2000" b="1">
                <a:latin typeface="Comic Sans MS" panose="030F0702030302020204" pitchFamily="66" charset="0"/>
                <a:sym typeface="Symbol" panose="05050102010706020507" pitchFamily="18" charset="2"/>
              </a:endParaRPr>
            </a:p>
          </p:txBody>
        </p:sp>
        <p:pic>
          <p:nvPicPr>
            <p:cNvPr id="11274" name="Picture 5" descr="peso"/>
            <p:cNvPicPr>
              <a:picLocks noChangeAspect="1" noChangeArrowheads="1"/>
            </p:cNvPicPr>
            <p:nvPr/>
          </p:nvPicPr>
          <p:blipFill>
            <a:blip r:embed="rId3">
              <a:lum bright="-12000" contrast="36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16" y="1824"/>
              <a:ext cx="922" cy="9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72710" name="Group 6"/>
          <p:cNvGrpSpPr>
            <a:grpSpLocks/>
          </p:cNvGrpSpPr>
          <p:nvPr/>
        </p:nvGrpSpPr>
        <p:grpSpPr bwMode="auto">
          <a:xfrm>
            <a:off x="2268539" y="4437064"/>
            <a:ext cx="7788275" cy="1817687"/>
            <a:chOff x="432" y="2993"/>
            <a:chExt cx="4906" cy="1145"/>
          </a:xfrm>
        </p:grpSpPr>
        <p:sp>
          <p:nvSpPr>
            <p:cNvPr id="11269" name="Text Box 7"/>
            <p:cNvSpPr txBox="1">
              <a:spLocks noChangeArrowheads="1"/>
            </p:cNvSpPr>
            <p:nvPr/>
          </p:nvSpPr>
          <p:spPr bwMode="auto">
            <a:xfrm>
              <a:off x="432" y="2993"/>
              <a:ext cx="2639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it-IT" sz="2000" b="1">
                  <a:solidFill>
                    <a:srgbClr val="FF3300"/>
                  </a:solidFill>
                  <a:latin typeface="Comic Sans MS" panose="030F0702030302020204" pitchFamily="66" charset="0"/>
                  <a:sym typeface="Symbol" panose="05050102010706020507" pitchFamily="18" charset="2"/>
                </a:rPr>
                <a:t>Manifestazioni gastro-intestinali</a:t>
              </a:r>
              <a:endParaRPr lang="it-IT" altLang="it-IT" sz="2000" b="1">
                <a:solidFill>
                  <a:srgbClr val="FF3300"/>
                </a:solidFill>
                <a:latin typeface="Comic Sans MS" panose="030F0702030302020204" pitchFamily="66" charset="0"/>
                <a:sym typeface="Symbol" panose="05050102010706020507" pitchFamily="18" charset="2"/>
              </a:endParaRPr>
            </a:p>
          </p:txBody>
        </p:sp>
        <p:sp>
          <p:nvSpPr>
            <p:cNvPr id="11270" name="Text Box 8"/>
            <p:cNvSpPr txBox="1">
              <a:spLocks noChangeArrowheads="1"/>
            </p:cNvSpPr>
            <p:nvPr/>
          </p:nvSpPr>
          <p:spPr bwMode="auto">
            <a:xfrm>
              <a:off x="758" y="3533"/>
              <a:ext cx="2564" cy="52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 typeface="Wingdings" panose="05000000000000000000" pitchFamily="2" charset="2"/>
                <a:buChar char="Ø"/>
              </a:pPr>
              <a:r>
                <a:rPr lang="it-IT" altLang="it-IT" sz="2400" b="1">
                  <a:latin typeface="Times New Roman" panose="02020603050405020304" pitchFamily="18" charset="0"/>
                </a:rPr>
                <a:t> </a:t>
              </a:r>
              <a:r>
                <a:rPr lang="it-IT" altLang="it-IT" sz="2000" b="1">
                  <a:latin typeface="Comic Sans MS" panose="030F0702030302020204" pitchFamily="66" charset="0"/>
                </a:rPr>
                <a:t>diarrea e/o</a:t>
              </a:r>
              <a:r>
                <a:rPr lang="it-IT" altLang="it-IT" sz="2000">
                  <a:latin typeface="Comic Sans MS" panose="030F0702030302020204" pitchFamily="66" charset="0"/>
                </a:rPr>
                <a:t> </a:t>
              </a:r>
              <a:r>
                <a:rPr lang="it-IT" altLang="it-IT" sz="2000" b="1">
                  <a:latin typeface="Comic Sans MS" panose="030F0702030302020204" pitchFamily="66" charset="0"/>
                  <a:sym typeface="Symbol" panose="05050102010706020507" pitchFamily="18" charset="2"/>
                </a:rPr>
                <a:t> frequenza alvo</a:t>
              </a:r>
            </a:p>
            <a:p>
              <a:pPr>
                <a:spcBef>
                  <a:spcPct val="0"/>
                </a:spcBef>
                <a:buFont typeface="Wingdings" panose="05000000000000000000" pitchFamily="2" charset="2"/>
                <a:buChar char="Ø"/>
              </a:pPr>
              <a:r>
                <a:rPr lang="it-IT" altLang="it-IT" sz="2000" b="1">
                  <a:latin typeface="Comic Sans MS" panose="030F0702030302020204" pitchFamily="66" charset="0"/>
                  <a:sym typeface="Symbol" panose="05050102010706020507" pitchFamily="18" charset="2"/>
                </a:rPr>
                <a:t> iperemesi</a:t>
              </a:r>
              <a:r>
                <a:rPr lang="it-IT" altLang="it-IT" sz="2400">
                  <a:latin typeface="Times New Roman" panose="02020603050405020304" pitchFamily="18" charset="0"/>
                </a:rPr>
                <a:t> </a:t>
              </a:r>
            </a:p>
          </p:txBody>
        </p:sp>
        <p:pic>
          <p:nvPicPr>
            <p:cNvPr id="11271" name="Picture 9" descr="intestino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16" y="3216"/>
              <a:ext cx="922" cy="9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1268" name="Text Box 10"/>
          <p:cNvSpPr txBox="1">
            <a:spLocks noChangeArrowheads="1"/>
          </p:cNvSpPr>
          <p:nvPr/>
        </p:nvSpPr>
        <p:spPr bwMode="auto">
          <a:xfrm>
            <a:off x="1814513" y="158750"/>
            <a:ext cx="6799262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it-IT" b="1" dirty="0" err="1">
                <a:solidFill>
                  <a:srgbClr val="0070C0"/>
                </a:solidFill>
                <a:latin typeface="Comic Sans MS" panose="030F0702030302020204" pitchFamily="66" charset="0"/>
              </a:rPr>
              <a:t>Segni</a:t>
            </a:r>
            <a:r>
              <a:rPr lang="en-US" altLang="it-IT" b="1" dirty="0">
                <a:solidFill>
                  <a:srgbClr val="0070C0"/>
                </a:solidFill>
                <a:latin typeface="Comic Sans MS" panose="030F0702030302020204" pitchFamily="66" charset="0"/>
              </a:rPr>
              <a:t> e </a:t>
            </a:r>
            <a:r>
              <a:rPr lang="en-US" altLang="it-IT" b="1" dirty="0" err="1">
                <a:solidFill>
                  <a:srgbClr val="0070C0"/>
                </a:solidFill>
                <a:latin typeface="Comic Sans MS" panose="030F0702030302020204" pitchFamily="66" charset="0"/>
              </a:rPr>
              <a:t>sintomi</a:t>
            </a:r>
            <a:r>
              <a:rPr lang="en-US" altLang="it-IT" b="1" dirty="0">
                <a:solidFill>
                  <a:srgbClr val="0070C0"/>
                </a:solidFill>
                <a:latin typeface="Comic Sans MS" panose="030F0702030302020204" pitchFamily="66" charset="0"/>
              </a:rPr>
              <a:t> </a:t>
            </a:r>
            <a:r>
              <a:rPr lang="en-US" altLang="it-IT" b="1" dirty="0" err="1">
                <a:solidFill>
                  <a:srgbClr val="0070C0"/>
                </a:solidFill>
                <a:latin typeface="Comic Sans MS" panose="030F0702030302020204" pitchFamily="66" charset="0"/>
              </a:rPr>
              <a:t>dell’ipertiroidismo</a:t>
            </a:r>
            <a:endParaRPr lang="en-US" altLang="it-IT" dirty="0">
              <a:solidFill>
                <a:srgbClr val="0070C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332160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27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27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730" name="Group 2"/>
          <p:cNvGrpSpPr>
            <a:grpSpLocks/>
          </p:cNvGrpSpPr>
          <p:nvPr/>
        </p:nvGrpSpPr>
        <p:grpSpPr bwMode="auto">
          <a:xfrm>
            <a:off x="2651125" y="1295400"/>
            <a:ext cx="6980238" cy="2243138"/>
            <a:chOff x="710" y="816"/>
            <a:chExt cx="4397" cy="1413"/>
          </a:xfrm>
        </p:grpSpPr>
        <p:pic>
          <p:nvPicPr>
            <p:cNvPr id="12296" name="Picture 3" descr="cervello4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80" y="816"/>
              <a:ext cx="1027" cy="10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2297" name="Text Box 4"/>
            <p:cNvSpPr txBox="1">
              <a:spLocks noChangeArrowheads="1"/>
            </p:cNvSpPr>
            <p:nvPr/>
          </p:nvSpPr>
          <p:spPr bwMode="auto">
            <a:xfrm>
              <a:off x="710" y="1019"/>
              <a:ext cx="2928" cy="12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FF33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 typeface="Wingdings" panose="05000000000000000000" pitchFamily="2" charset="2"/>
                <a:buNone/>
              </a:pPr>
              <a:r>
                <a:rPr lang="it-IT" altLang="it-IT" sz="2000" b="1">
                  <a:solidFill>
                    <a:srgbClr val="FF3300"/>
                  </a:solidFill>
                  <a:latin typeface="Comic Sans MS" panose="030F0702030302020204" pitchFamily="66" charset="0"/>
                </a:rPr>
                <a:t>Manifestazioni neuropsichiche</a:t>
              </a:r>
            </a:p>
            <a:p>
              <a:pPr>
                <a:spcBef>
                  <a:spcPct val="0"/>
                </a:spcBef>
                <a:buFont typeface="Wingdings" panose="05000000000000000000" pitchFamily="2" charset="2"/>
                <a:buNone/>
              </a:pPr>
              <a:endParaRPr lang="it-IT" altLang="it-IT" sz="2000" b="1">
                <a:solidFill>
                  <a:srgbClr val="FF3300"/>
                </a:solidFill>
                <a:latin typeface="Comic Sans MS" panose="030F0702030302020204" pitchFamily="66" charset="0"/>
              </a:endParaRPr>
            </a:p>
            <a:p>
              <a:pPr>
                <a:spcBef>
                  <a:spcPct val="0"/>
                </a:spcBef>
                <a:buFont typeface="Wingdings" panose="05000000000000000000" pitchFamily="2" charset="2"/>
                <a:buChar char="Ø"/>
              </a:pPr>
              <a:r>
                <a:rPr lang="it-IT" altLang="it-IT" sz="2000" b="1">
                  <a:latin typeface="Comic Sans MS" panose="030F0702030302020204" pitchFamily="66" charset="0"/>
                </a:rPr>
                <a:t>nervosismo</a:t>
              </a:r>
            </a:p>
            <a:p>
              <a:pPr>
                <a:spcBef>
                  <a:spcPct val="0"/>
                </a:spcBef>
                <a:buFont typeface="Wingdings" panose="05000000000000000000" pitchFamily="2" charset="2"/>
                <a:buChar char="Ø"/>
              </a:pPr>
              <a:r>
                <a:rPr lang="it-IT" altLang="it-IT" sz="2000" b="1">
                  <a:latin typeface="Comic Sans MS" panose="030F0702030302020204" pitchFamily="66" charset="0"/>
                </a:rPr>
                <a:t> insonnia</a:t>
              </a:r>
            </a:p>
            <a:p>
              <a:pPr>
                <a:spcBef>
                  <a:spcPct val="0"/>
                </a:spcBef>
                <a:buFont typeface="Wingdings" panose="05000000000000000000" pitchFamily="2" charset="2"/>
                <a:buChar char="Ø"/>
              </a:pPr>
              <a:r>
                <a:rPr lang="it-IT" altLang="it-IT" sz="2000" b="1">
                  <a:latin typeface="Comic Sans MS" panose="030F0702030302020204" pitchFamily="66" charset="0"/>
                </a:rPr>
                <a:t> agitazione psico-motoria</a:t>
              </a:r>
              <a:r>
                <a:rPr lang="it-IT" altLang="it-IT" sz="2000" b="1">
                  <a:latin typeface="Comic Sans MS" panose="030F0702030302020204" pitchFamily="66" charset="0"/>
                  <a:sym typeface="Symbol" panose="05050102010706020507" pitchFamily="18" charset="2"/>
                </a:rPr>
                <a:t> psicosi</a:t>
              </a:r>
              <a:endParaRPr lang="it-IT" altLang="it-IT" sz="2000" b="1">
                <a:latin typeface="Comic Sans MS" panose="030F0702030302020204" pitchFamily="66" charset="0"/>
              </a:endParaRPr>
            </a:p>
            <a:p>
              <a:pPr>
                <a:spcBef>
                  <a:spcPct val="0"/>
                </a:spcBef>
                <a:buFont typeface="Wingdings" panose="05000000000000000000" pitchFamily="2" charset="2"/>
                <a:buChar char="Ø"/>
              </a:pPr>
              <a:r>
                <a:rPr lang="it-IT" altLang="it-IT" sz="2000" b="1">
                  <a:latin typeface="Comic Sans MS" panose="030F0702030302020204" pitchFamily="66" charset="0"/>
                </a:rPr>
                <a:t> fini tremori </a:t>
              </a:r>
            </a:p>
          </p:txBody>
        </p:sp>
      </p:grpSp>
      <p:grpSp>
        <p:nvGrpSpPr>
          <p:cNvPr id="73733" name="Group 5"/>
          <p:cNvGrpSpPr>
            <a:grpSpLocks/>
          </p:cNvGrpSpPr>
          <p:nvPr/>
        </p:nvGrpSpPr>
        <p:grpSpPr bwMode="auto">
          <a:xfrm>
            <a:off x="2422526" y="3789364"/>
            <a:ext cx="7312025" cy="1944687"/>
            <a:chOff x="566" y="2363"/>
            <a:chExt cx="4606" cy="1225"/>
          </a:xfrm>
        </p:grpSpPr>
        <p:sp>
          <p:nvSpPr>
            <p:cNvPr id="12293" name="Text Box 6"/>
            <p:cNvSpPr txBox="1">
              <a:spLocks noChangeArrowheads="1"/>
            </p:cNvSpPr>
            <p:nvPr/>
          </p:nvSpPr>
          <p:spPr bwMode="auto">
            <a:xfrm>
              <a:off x="566" y="2363"/>
              <a:ext cx="2521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it-IT" sz="2000" b="1">
                  <a:solidFill>
                    <a:srgbClr val="FF3300"/>
                  </a:solidFill>
                  <a:latin typeface="Comic Sans MS" panose="030F0702030302020204" pitchFamily="66" charset="0"/>
                </a:rPr>
                <a:t>Manifestazioni neuro-muscolari</a:t>
              </a:r>
              <a:endParaRPr lang="it-IT" altLang="it-IT" sz="2000">
                <a:solidFill>
                  <a:srgbClr val="FF3300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12294" name="Text Box 7"/>
            <p:cNvSpPr txBox="1">
              <a:spLocks noChangeArrowheads="1"/>
            </p:cNvSpPr>
            <p:nvPr/>
          </p:nvSpPr>
          <p:spPr bwMode="auto">
            <a:xfrm>
              <a:off x="854" y="2909"/>
              <a:ext cx="2608" cy="4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9999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 typeface="Wingdings" panose="05000000000000000000" pitchFamily="2" charset="2"/>
                <a:buChar char="Ø"/>
              </a:pPr>
              <a:r>
                <a:rPr lang="it-IT" altLang="it-IT" sz="2400">
                  <a:latin typeface="Times New Roman" panose="02020603050405020304" pitchFamily="18" charset="0"/>
                </a:rPr>
                <a:t> </a:t>
              </a:r>
              <a:r>
                <a:rPr lang="it-IT" altLang="it-IT" sz="2000" b="1">
                  <a:latin typeface="Comic Sans MS" panose="030F0702030302020204" pitchFamily="66" charset="0"/>
                </a:rPr>
                <a:t>astenia, facile stancabilità</a:t>
              </a:r>
            </a:p>
            <a:p>
              <a:pPr>
                <a:spcBef>
                  <a:spcPct val="0"/>
                </a:spcBef>
                <a:buFont typeface="Wingdings" panose="05000000000000000000" pitchFamily="2" charset="2"/>
                <a:buChar char="Ø"/>
              </a:pPr>
              <a:r>
                <a:rPr lang="it-IT" altLang="it-IT" sz="2000" b="1">
                  <a:latin typeface="Comic Sans MS" panose="030F0702030302020204" pitchFamily="66" charset="0"/>
                </a:rPr>
                <a:t> retrazione palpebra superiore</a:t>
              </a:r>
            </a:p>
          </p:txBody>
        </p:sp>
        <p:pic>
          <p:nvPicPr>
            <p:cNvPr id="12295" name="Picture 8" descr="occhibas1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72" y="2976"/>
              <a:ext cx="900" cy="6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2292" name="Text Box 9"/>
          <p:cNvSpPr txBox="1">
            <a:spLocks noChangeArrowheads="1"/>
          </p:cNvSpPr>
          <p:nvPr/>
        </p:nvSpPr>
        <p:spPr bwMode="auto">
          <a:xfrm>
            <a:off x="1814513" y="158750"/>
            <a:ext cx="6799262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it-IT" b="1" dirty="0" err="1">
                <a:solidFill>
                  <a:srgbClr val="0070C0"/>
                </a:solidFill>
                <a:latin typeface="Comic Sans MS" panose="030F0702030302020204" pitchFamily="66" charset="0"/>
              </a:rPr>
              <a:t>Segni</a:t>
            </a:r>
            <a:r>
              <a:rPr lang="en-US" altLang="it-IT" b="1" dirty="0">
                <a:solidFill>
                  <a:srgbClr val="0070C0"/>
                </a:solidFill>
                <a:latin typeface="Comic Sans MS" panose="030F0702030302020204" pitchFamily="66" charset="0"/>
              </a:rPr>
              <a:t> e </a:t>
            </a:r>
            <a:r>
              <a:rPr lang="en-US" altLang="it-IT" b="1" dirty="0" err="1">
                <a:solidFill>
                  <a:srgbClr val="0070C0"/>
                </a:solidFill>
                <a:latin typeface="Comic Sans MS" panose="030F0702030302020204" pitchFamily="66" charset="0"/>
              </a:rPr>
              <a:t>sintomi</a:t>
            </a:r>
            <a:r>
              <a:rPr lang="en-US" altLang="it-IT" b="1" dirty="0">
                <a:solidFill>
                  <a:srgbClr val="0070C0"/>
                </a:solidFill>
                <a:latin typeface="Comic Sans MS" panose="030F0702030302020204" pitchFamily="66" charset="0"/>
              </a:rPr>
              <a:t> </a:t>
            </a:r>
            <a:r>
              <a:rPr lang="en-US" altLang="it-IT" b="1" dirty="0" err="1">
                <a:solidFill>
                  <a:srgbClr val="0070C0"/>
                </a:solidFill>
                <a:latin typeface="Comic Sans MS" panose="030F0702030302020204" pitchFamily="66" charset="0"/>
              </a:rPr>
              <a:t>dell’ipertiroidismo</a:t>
            </a:r>
            <a:endParaRPr lang="en-US" altLang="it-IT" dirty="0">
              <a:solidFill>
                <a:srgbClr val="0070C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636187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37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37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347</Words>
  <Application>Microsoft Office PowerPoint</Application>
  <PresentationFormat>Widescreen</PresentationFormat>
  <Paragraphs>108</Paragraphs>
  <Slides>10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8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10</vt:i4>
      </vt:variant>
    </vt:vector>
  </HeadingPairs>
  <TitlesOfParts>
    <vt:vector size="19" baseType="lpstr">
      <vt:lpstr>Arial</vt:lpstr>
      <vt:lpstr>Calibri</vt:lpstr>
      <vt:lpstr>Calibri Light</vt:lpstr>
      <vt:lpstr>Comic Sans MS</vt:lpstr>
      <vt:lpstr>Impact</vt:lpstr>
      <vt:lpstr>Symbol</vt:lpstr>
      <vt:lpstr>Times New Roman</vt:lpstr>
      <vt:lpstr>Wingdings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Effetti biologici ormoni tiroidei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>Università degli Studi di Firenze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Prof. Amedeo Amedei</dc:creator>
  <cp:lastModifiedBy>Prof. Amedeo Amedei</cp:lastModifiedBy>
  <cp:revision>1</cp:revision>
  <dcterms:created xsi:type="dcterms:W3CDTF">2018-12-04T13:14:20Z</dcterms:created>
  <dcterms:modified xsi:type="dcterms:W3CDTF">2018-12-04T13:15:37Z</dcterms:modified>
</cp:coreProperties>
</file>